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65" r:id="rId2"/>
    <p:sldId id="268" r:id="rId3"/>
    <p:sldId id="277" r:id="rId4"/>
    <p:sldId id="274" r:id="rId5"/>
    <p:sldId id="279" r:id="rId6"/>
    <p:sldId id="278" r:id="rId7"/>
    <p:sldId id="275" r:id="rId8"/>
    <p:sldId id="276" r:id="rId9"/>
    <p:sldId id="280" r:id="rId10"/>
    <p:sldId id="286" r:id="rId11"/>
    <p:sldId id="287" r:id="rId12"/>
    <p:sldId id="281" r:id="rId13"/>
    <p:sldId id="282" r:id="rId14"/>
    <p:sldId id="283" r:id="rId15"/>
    <p:sldId id="284" r:id="rId16"/>
    <p:sldId id="285" r:id="rId17"/>
    <p:sldId id="289" r:id="rId18"/>
    <p:sldId id="290" r:id="rId19"/>
    <p:sldId id="288" r:id="rId20"/>
    <p:sldId id="291" r:id="rId21"/>
    <p:sldId id="273" r:id="rId2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initials="D" lastIdx="1" clrIdx="0">
    <p:extLst>
      <p:ext uri="{19B8F6BF-5375-455C-9EA6-DF929625EA0E}">
        <p15:presenceInfo xmlns:p15="http://schemas.microsoft.com/office/powerpoint/2012/main" userId="7a7c87efd60e98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4198F-0490-4AC3-AD7C-E4292B6ADE24}" v="46" dt="2021-07-15T16:21:19.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55" autoAdjust="0"/>
    <p:restoredTop sz="94660"/>
  </p:normalViewPr>
  <p:slideViewPr>
    <p:cSldViewPr snapToGrid="0">
      <p:cViewPr varScale="1">
        <p:scale>
          <a:sx n="120" d="100"/>
          <a:sy n="120"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Cox" userId="0ce5b7a5e8a80f8c" providerId="Windows Live" clId="Web-{8B54198F-0490-4AC3-AD7C-E4292B6ADE24}"/>
    <pc:docChg chg="modSld">
      <pc:chgData name="Adam Cox" userId="0ce5b7a5e8a80f8c" providerId="Windows Live" clId="Web-{8B54198F-0490-4AC3-AD7C-E4292B6ADE24}" dt="2021-07-15T16:21:19.216" v="22" actId="20577"/>
      <pc:docMkLst>
        <pc:docMk/>
      </pc:docMkLst>
      <pc:sldChg chg="modSp">
        <pc:chgData name="Adam Cox" userId="0ce5b7a5e8a80f8c" providerId="Windows Live" clId="Web-{8B54198F-0490-4AC3-AD7C-E4292B6ADE24}" dt="2021-07-15T16:02:07.440" v="18" actId="20577"/>
        <pc:sldMkLst>
          <pc:docMk/>
          <pc:sldMk cId="2176354675" sldId="273"/>
        </pc:sldMkLst>
        <pc:spChg chg="mod">
          <ac:chgData name="Adam Cox" userId="0ce5b7a5e8a80f8c" providerId="Windows Live" clId="Web-{8B54198F-0490-4AC3-AD7C-E4292B6ADE24}" dt="2021-07-15T16:02:07.440" v="18" actId="20577"/>
          <ac:spMkLst>
            <pc:docMk/>
            <pc:sldMk cId="2176354675" sldId="273"/>
            <ac:spMk id="2" creationId="{2581681B-E996-4DE2-A33B-5C802F095706}"/>
          </ac:spMkLst>
        </pc:spChg>
      </pc:sldChg>
      <pc:sldChg chg="modSp">
        <pc:chgData name="Adam Cox" userId="0ce5b7a5e8a80f8c" providerId="Windows Live" clId="Web-{8B54198F-0490-4AC3-AD7C-E4292B6ADE24}" dt="2021-07-15T16:21:19.216" v="22" actId="20577"/>
        <pc:sldMkLst>
          <pc:docMk/>
          <pc:sldMk cId="53312887" sldId="291"/>
        </pc:sldMkLst>
        <pc:spChg chg="mod">
          <ac:chgData name="Adam Cox" userId="0ce5b7a5e8a80f8c" providerId="Windows Live" clId="Web-{8B54198F-0490-4AC3-AD7C-E4292B6ADE24}" dt="2021-07-15T16:21:19.216" v="22" actId="20577"/>
          <ac:spMkLst>
            <pc:docMk/>
            <pc:sldMk cId="53312887" sldId="291"/>
            <ac:spMk id="4" creationId="{8D794202-FEA3-488C-8B76-004F5B3EA6E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12T14:48:31.468"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3A21F8E-43BE-40F9-BCAC-EF9887CE29D5}" type="datetimeFigureOut">
              <a:rPr lang="he-IL" smtClean="0"/>
              <a:t>ו'/אב/תשפ"א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7A658402-E68F-4EC2-877E-7BC77A160E32}" type="slidenum">
              <a:rPr lang="he-IL" smtClean="0"/>
              <a:t>‹#›</a:t>
            </a:fld>
            <a:endParaRPr lang="he-IL"/>
          </a:p>
        </p:txBody>
      </p:sp>
    </p:spTree>
    <p:extLst>
      <p:ext uri="{BB962C8B-B14F-4D97-AF65-F5344CB8AC3E}">
        <p14:creationId xmlns:p14="http://schemas.microsoft.com/office/powerpoint/2010/main" val="172042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10ED4A-0633-4AEA-93EB-867478A7E53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862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53945-D35A-42DA-BE92-A93558FEBF1E}"/>
              </a:ext>
            </a:extLst>
          </p:cNvPr>
          <p:cNvPicPr>
            <a:picLocks noChangeAspect="1"/>
          </p:cNvPicPr>
          <p:nvPr userDrawn="1"/>
        </p:nvPicPr>
        <p:blipFill>
          <a:blip r:embed="rId2"/>
          <a:stretch>
            <a:fillRect/>
          </a:stretch>
        </p:blipFill>
        <p:spPr>
          <a:xfrm>
            <a:off x="0" y="1608"/>
            <a:ext cx="12190093" cy="6856392"/>
          </a:xfrm>
          <a:prstGeom prst="rect">
            <a:avLst/>
          </a:prstGeom>
        </p:spPr>
      </p:pic>
      <p:sp>
        <p:nvSpPr>
          <p:cNvPr id="15" name="Text Placeholder 2">
            <a:extLst>
              <a:ext uri="{FF2B5EF4-FFF2-40B4-BE49-F238E27FC236}">
                <a16:creationId xmlns:a16="http://schemas.microsoft.com/office/drawing/2014/main" id="{CCB4B624-5098-4F9B-9DF1-1ED249FA1B9B}"/>
              </a:ext>
            </a:extLst>
          </p:cNvPr>
          <p:cNvSpPr>
            <a:spLocks noGrp="1"/>
          </p:cNvSpPr>
          <p:nvPr>
            <p:ph type="body" idx="1" hasCustomPrompt="1"/>
          </p:nvPr>
        </p:nvSpPr>
        <p:spPr>
          <a:xfrm>
            <a:off x="1031453" y="4059231"/>
            <a:ext cx="10525336" cy="609796"/>
          </a:xfrm>
        </p:spPr>
        <p:txBody>
          <a:bodyPr anchor="t">
            <a:noAutofit/>
          </a:bodyPr>
          <a:lstStyle>
            <a:lvl1pPr marL="0" indent="0" algn="ctr">
              <a:buNone/>
              <a:defRPr sz="4000" b="0">
                <a:solidFill>
                  <a:schemeClr val="bg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or speaker</a:t>
            </a:r>
          </a:p>
        </p:txBody>
      </p:sp>
      <p:sp>
        <p:nvSpPr>
          <p:cNvPr id="11" name="Title 1">
            <a:extLst>
              <a:ext uri="{FF2B5EF4-FFF2-40B4-BE49-F238E27FC236}">
                <a16:creationId xmlns:a16="http://schemas.microsoft.com/office/drawing/2014/main" id="{CD8BA8A6-2B14-4932-8E99-0BCD60256AD2}"/>
              </a:ext>
            </a:extLst>
          </p:cNvPr>
          <p:cNvSpPr>
            <a:spLocks noGrp="1"/>
          </p:cNvSpPr>
          <p:nvPr>
            <p:ph type="title" hasCustomPrompt="1"/>
          </p:nvPr>
        </p:nvSpPr>
        <p:spPr>
          <a:xfrm>
            <a:off x="1041188" y="2719094"/>
            <a:ext cx="10515600" cy="1117800"/>
          </a:xfrm>
        </p:spPr>
        <p:txBody>
          <a:bodyPr>
            <a:noAutofit/>
          </a:bodyPr>
          <a:lstStyle>
            <a:lvl1pPr>
              <a:defRPr sz="10400"/>
            </a:lvl1pPr>
          </a:lstStyle>
          <a:p>
            <a:r>
              <a:rPr lang="en-US" dirty="0"/>
              <a:t>Title</a:t>
            </a:r>
            <a:endParaRPr lang="en-GB" dirty="0"/>
          </a:p>
        </p:txBody>
      </p:sp>
    </p:spTree>
    <p:extLst>
      <p:ext uri="{BB962C8B-B14F-4D97-AF65-F5344CB8AC3E}">
        <p14:creationId xmlns:p14="http://schemas.microsoft.com/office/powerpoint/2010/main" val="161789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9C793-7AC9-4757-9914-6FBAC39A0FEF}"/>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9" name="Title 1">
            <a:extLst>
              <a:ext uri="{FF2B5EF4-FFF2-40B4-BE49-F238E27FC236}">
                <a16:creationId xmlns:a16="http://schemas.microsoft.com/office/drawing/2014/main" id="{4BC39D7E-A97E-4BB4-9D19-B3694BB7B231}"/>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7470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Only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507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53945-D35A-42DA-BE92-A93558FEBF1E}"/>
              </a:ext>
            </a:extLst>
          </p:cNvPr>
          <p:cNvPicPr>
            <a:picLocks noChangeAspect="1"/>
          </p:cNvPicPr>
          <p:nvPr userDrawn="1"/>
        </p:nvPicPr>
        <p:blipFill>
          <a:blip r:embed="rId2"/>
          <a:stretch>
            <a:fillRect/>
          </a:stretch>
        </p:blipFill>
        <p:spPr>
          <a:xfrm>
            <a:off x="0" y="0"/>
            <a:ext cx="12190093" cy="6856392"/>
          </a:xfrm>
          <a:prstGeom prst="rect">
            <a:avLst/>
          </a:prstGeom>
        </p:spPr>
      </p:pic>
    </p:spTree>
    <p:extLst>
      <p:ext uri="{BB962C8B-B14F-4D97-AF65-F5344CB8AC3E}">
        <p14:creationId xmlns:p14="http://schemas.microsoft.com/office/powerpoint/2010/main" val="1507776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Box with Gradi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9C793-7AC9-4757-9914-6FBAC39A0FEF}"/>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9" name="Title 1">
            <a:extLst>
              <a:ext uri="{FF2B5EF4-FFF2-40B4-BE49-F238E27FC236}">
                <a16:creationId xmlns:a16="http://schemas.microsoft.com/office/drawing/2014/main" id="{4BC39D7E-A97E-4BB4-9D19-B3694BB7B231}"/>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
        <p:nvSpPr>
          <p:cNvPr id="4" name="Content Placeholder 2">
            <a:extLst>
              <a:ext uri="{FF2B5EF4-FFF2-40B4-BE49-F238E27FC236}">
                <a16:creationId xmlns:a16="http://schemas.microsoft.com/office/drawing/2014/main" id="{5CC1FB83-3EB8-484C-BD46-C79855472E39}"/>
              </a:ext>
            </a:extLst>
          </p:cNvPr>
          <p:cNvSpPr>
            <a:spLocks noGrp="1"/>
          </p:cNvSpPr>
          <p:nvPr>
            <p:ph sz="half" idx="1"/>
          </p:nvPr>
        </p:nvSpPr>
        <p:spPr>
          <a:xfrm>
            <a:off x="838200" y="1825625"/>
            <a:ext cx="10515600" cy="4789749"/>
          </a:xfrm>
        </p:spPr>
        <p:txBody>
          <a:bodyPr/>
          <a:lstStyle>
            <a:lvl1pPr marL="228600" indent="-228600">
              <a:buFont typeface="Wingdings" panose="05000000000000000000" pitchFamily="2" charset="2"/>
              <a:buChar char="§"/>
              <a:defRPr>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344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Box Blank">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6035A14-D597-4506-9048-382F6C3BF34D}"/>
              </a:ext>
            </a:extLst>
          </p:cNvPr>
          <p:cNvSpPr>
            <a:spLocks noGrp="1"/>
          </p:cNvSpPr>
          <p:nvPr>
            <p:ph idx="1"/>
          </p:nvPr>
        </p:nvSpPr>
        <p:spPr>
          <a:xfrm>
            <a:off x="838200" y="1189973"/>
            <a:ext cx="10515600" cy="5425401"/>
          </a:xfrm>
        </p:spPr>
        <p:txBody>
          <a:bodyPr/>
          <a:lstStyle>
            <a:lvl1pPr marL="228600" indent="-228600">
              <a:buFont typeface="Wingdings" panose="05000000000000000000" pitchFamily="2" charset="2"/>
              <a:buChar char="§"/>
              <a:defRPr>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12279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49DF49-43C4-4065-AC6A-A9CEB9484997}"/>
              </a:ext>
            </a:extLst>
          </p:cNvPr>
          <p:cNvSpPr>
            <a:spLocks noGrp="1"/>
          </p:cNvSpPr>
          <p:nvPr>
            <p:ph sz="half" idx="1"/>
          </p:nvPr>
        </p:nvSpPr>
        <p:spPr>
          <a:xfrm>
            <a:off x="838200" y="1825625"/>
            <a:ext cx="5156200" cy="4789749"/>
          </a:xfrm>
        </p:spPr>
        <p:txBody>
          <a:bodyPr/>
          <a:lstStyle>
            <a:lvl1pPr marL="228600" indent="-228600">
              <a:buFont typeface="Wingdings" panose="05000000000000000000" pitchFamily="2" charset="2"/>
              <a:buChar char="§"/>
              <a:defRPr>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E69D98FF-11E9-4AAD-88A6-2B08ECEFAA8F}"/>
              </a:ext>
            </a:extLst>
          </p:cNvPr>
          <p:cNvSpPr>
            <a:spLocks noGrp="1"/>
          </p:cNvSpPr>
          <p:nvPr>
            <p:ph sz="half" idx="2"/>
          </p:nvPr>
        </p:nvSpPr>
        <p:spPr>
          <a:xfrm>
            <a:off x="6197600" y="1825625"/>
            <a:ext cx="5156200" cy="4789749"/>
          </a:xfrm>
        </p:spPr>
        <p:txBody>
          <a:bodyPr/>
          <a:lstStyle>
            <a:lvl1pPr marL="457200" indent="-457200">
              <a:buFont typeface="Wingdings" panose="05000000000000000000" pitchFamily="2" charset="2"/>
              <a:buChar char="§"/>
              <a:defRPr>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a:latin typeface="Arial" panose="020B0604020202020204" pitchFamily="34" charset="0"/>
                <a:cs typeface="Arial" panose="020B0604020202020204" pitchFamily="34" charset="0"/>
              </a:defRPr>
            </a:lvl2pPr>
            <a:lvl3pPr marL="1257300" indent="-342900">
              <a:buFont typeface="Wingdings" panose="05000000000000000000" pitchFamily="2" charset="2"/>
              <a:buChar char="§"/>
              <a:defRPr>
                <a:latin typeface="Arial" panose="020B0604020202020204" pitchFamily="34" charset="0"/>
                <a:cs typeface="Arial" panose="020B0604020202020204" pitchFamily="34" charset="0"/>
              </a:defRPr>
            </a:lvl3pPr>
            <a:lvl4pPr marL="1657350" indent="-285750">
              <a:buFont typeface="Wingdings" panose="05000000000000000000" pitchFamily="2" charset="2"/>
              <a:buChar char="§"/>
              <a:defRPr>
                <a:latin typeface="Arial" panose="020B0604020202020204" pitchFamily="34" charset="0"/>
                <a:cs typeface="Arial" panose="020B0604020202020204" pitchFamily="34" charset="0"/>
              </a:defRPr>
            </a:lvl4pPr>
            <a:lvl5pPr marL="2114550" indent="-285750">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1" name="Picture 10">
            <a:extLst>
              <a:ext uri="{FF2B5EF4-FFF2-40B4-BE49-F238E27FC236}">
                <a16:creationId xmlns:a16="http://schemas.microsoft.com/office/drawing/2014/main" id="{C5CDF5C6-30DB-4505-B876-4C90E94ADE5C}"/>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12" name="Title 1">
            <a:extLst>
              <a:ext uri="{FF2B5EF4-FFF2-40B4-BE49-F238E27FC236}">
                <a16:creationId xmlns:a16="http://schemas.microsoft.com/office/drawing/2014/main" id="{D3FB99D4-759B-46BF-91F0-548C9A534F3D}"/>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5882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A8EC47-221B-4789-B7F9-BCD6D2CC59FC}"/>
              </a:ext>
            </a:extLst>
          </p:cNvPr>
          <p:cNvSpPr>
            <a:spLocks noGrp="1"/>
          </p:cNvSpPr>
          <p:nvPr>
            <p:ph type="body" idx="1"/>
          </p:nvPr>
        </p:nvSpPr>
        <p:spPr>
          <a:xfrm>
            <a:off x="840318" y="1895279"/>
            <a:ext cx="5158316" cy="609796"/>
          </a:xfrm>
        </p:spPr>
        <p:txBody>
          <a:bodyPr anchor="t">
            <a:noAutofit/>
          </a:bodyP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1AEB5446-397F-487C-8394-43B14116DAF1}"/>
              </a:ext>
            </a:extLst>
          </p:cNvPr>
          <p:cNvSpPr>
            <a:spLocks noGrp="1"/>
          </p:cNvSpPr>
          <p:nvPr>
            <p:ph sz="half" idx="2"/>
          </p:nvPr>
        </p:nvSpPr>
        <p:spPr>
          <a:xfrm>
            <a:off x="840318" y="2505075"/>
            <a:ext cx="5158316" cy="4110299"/>
          </a:xfrm>
        </p:spPr>
        <p:txBody>
          <a:bodyPr/>
          <a:lstStyle>
            <a:lvl1pPr marL="228600" indent="-228600">
              <a:buFont typeface="Wingdings" panose="05000000000000000000" pitchFamily="2" charset="2"/>
              <a:buChar char="§"/>
              <a:defRPr>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B4DA5EC4-410E-4804-9237-D4F941EA7756}"/>
              </a:ext>
            </a:extLst>
          </p:cNvPr>
          <p:cNvSpPr>
            <a:spLocks noGrp="1"/>
          </p:cNvSpPr>
          <p:nvPr>
            <p:ph type="body" sz="quarter" idx="3"/>
          </p:nvPr>
        </p:nvSpPr>
        <p:spPr>
          <a:xfrm>
            <a:off x="6172200" y="1895279"/>
            <a:ext cx="5183717" cy="609796"/>
          </a:xfrm>
        </p:spPr>
        <p:txBody>
          <a:bodyPr anchor="t"/>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38BEE6D6-DF48-49D8-903C-2DD486BC29EA}"/>
              </a:ext>
            </a:extLst>
          </p:cNvPr>
          <p:cNvSpPr>
            <a:spLocks noGrp="1"/>
          </p:cNvSpPr>
          <p:nvPr>
            <p:ph sz="quarter" idx="4"/>
          </p:nvPr>
        </p:nvSpPr>
        <p:spPr>
          <a:xfrm>
            <a:off x="6172200" y="2505075"/>
            <a:ext cx="5183717" cy="4110299"/>
          </a:xfrm>
        </p:spPr>
        <p:txBody>
          <a:bodyPr/>
          <a:lstStyle>
            <a:lvl1pPr marL="228600" indent="-228600">
              <a:buFont typeface="Wingdings" panose="05000000000000000000" pitchFamily="2" charset="2"/>
              <a:buChar char="§"/>
              <a:defRPr>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Picture 11">
            <a:extLst>
              <a:ext uri="{FF2B5EF4-FFF2-40B4-BE49-F238E27FC236}">
                <a16:creationId xmlns:a16="http://schemas.microsoft.com/office/drawing/2014/main" id="{3273A1A1-33D8-4F50-AB33-E280C32D8DB2}"/>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13" name="Title 1">
            <a:extLst>
              <a:ext uri="{FF2B5EF4-FFF2-40B4-BE49-F238E27FC236}">
                <a16:creationId xmlns:a16="http://schemas.microsoft.com/office/drawing/2014/main" id="{BF690690-42D6-4203-BA5D-A5D7D3C17803}"/>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Tree>
    <p:extLst>
      <p:ext uri="{BB962C8B-B14F-4D97-AF65-F5344CB8AC3E}">
        <p14:creationId xmlns:p14="http://schemas.microsoft.com/office/powerpoint/2010/main" val="359171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Lef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F9D21-C506-435F-B055-16AF403BA6C4}"/>
              </a:ext>
            </a:extLst>
          </p:cNvPr>
          <p:cNvSpPr>
            <a:spLocks noGrp="1"/>
          </p:cNvSpPr>
          <p:nvPr>
            <p:ph idx="1"/>
          </p:nvPr>
        </p:nvSpPr>
        <p:spPr>
          <a:xfrm>
            <a:off x="5183717" y="2049462"/>
            <a:ext cx="6172200" cy="4565912"/>
          </a:xfrm>
        </p:spPr>
        <p:txBody>
          <a:bodyPr/>
          <a:lstStyle>
            <a:lvl1pPr marL="228600" indent="-228600">
              <a:buFont typeface="Wingdings" panose="05000000000000000000" pitchFamily="2" charset="2"/>
              <a:buChar char="§"/>
              <a:defRPr sz="2800">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sz="24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lvl3pPr>
            <a:lvl4pPr marL="1600200" indent="-228600">
              <a:buFont typeface="Wingdings" panose="05000000000000000000" pitchFamily="2" charset="2"/>
              <a:buChar char="§"/>
              <a:defRPr sz="1800"/>
            </a:lvl4pPr>
            <a:lvl5pPr marL="2057400" indent="-228600">
              <a:buFont typeface="Wingdings" panose="05000000000000000000" pitchFamily="2" charset="2"/>
              <a:buChar char="§"/>
              <a:defRPr sz="18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41E03A33-8131-467D-B50F-4EE3EE498E55}"/>
              </a:ext>
            </a:extLst>
          </p:cNvPr>
          <p:cNvSpPr>
            <a:spLocks noGrp="1"/>
          </p:cNvSpPr>
          <p:nvPr>
            <p:ph type="body" sz="half" idx="2"/>
          </p:nvPr>
        </p:nvSpPr>
        <p:spPr>
          <a:xfrm>
            <a:off x="840318" y="2057400"/>
            <a:ext cx="3932767" cy="4565912"/>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74390FC3-3DC2-4EE6-A8E6-7A2C2DC6C36C}"/>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11" name="Title 1">
            <a:extLst>
              <a:ext uri="{FF2B5EF4-FFF2-40B4-BE49-F238E27FC236}">
                <a16:creationId xmlns:a16="http://schemas.microsoft.com/office/drawing/2014/main" id="{2B26EBCA-CB6D-4447-BEE7-EB92812EC828}"/>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85889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F9D21-C506-435F-B055-16AF403BA6C4}"/>
              </a:ext>
            </a:extLst>
          </p:cNvPr>
          <p:cNvSpPr>
            <a:spLocks noGrp="1"/>
          </p:cNvSpPr>
          <p:nvPr>
            <p:ph idx="1"/>
          </p:nvPr>
        </p:nvSpPr>
        <p:spPr>
          <a:xfrm>
            <a:off x="840317" y="2057400"/>
            <a:ext cx="6172200" cy="4565912"/>
          </a:xfrm>
        </p:spPr>
        <p:txBody>
          <a:bodyPr/>
          <a:lstStyle>
            <a:lvl1pPr marL="228600" indent="-228600">
              <a:buFont typeface="Wingdings" panose="05000000000000000000" pitchFamily="2" charset="2"/>
              <a:buChar char="§"/>
              <a:defRPr sz="2800">
                <a:latin typeface="Arial" panose="020B0604020202020204" pitchFamily="34" charset="0"/>
                <a:cs typeface="Arial" panose="020B0604020202020204" pitchFamily="34" charset="0"/>
              </a:defRPr>
            </a:lvl1pPr>
            <a:lvl2pPr marL="685800" indent="-228600">
              <a:buFont typeface="Wingdings" panose="05000000000000000000" pitchFamily="2" charset="2"/>
              <a:buChar char="§"/>
              <a:defRPr sz="24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lvl3pPr>
            <a:lvl4pPr marL="1600200" indent="-228600">
              <a:buFont typeface="Wingdings" panose="05000000000000000000" pitchFamily="2" charset="2"/>
              <a:buChar char="§"/>
              <a:defRPr sz="1800"/>
            </a:lvl4pPr>
            <a:lvl5pPr marL="2057400" indent="-228600">
              <a:buFont typeface="Wingdings" panose="05000000000000000000" pitchFamily="2" charset="2"/>
              <a:buChar char="§"/>
              <a:defRPr sz="18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a:extLst>
              <a:ext uri="{FF2B5EF4-FFF2-40B4-BE49-F238E27FC236}">
                <a16:creationId xmlns:a16="http://schemas.microsoft.com/office/drawing/2014/main" id="{74390FC3-3DC2-4EE6-A8E6-7A2C2DC6C36C}"/>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11" name="Title 1">
            <a:extLst>
              <a:ext uri="{FF2B5EF4-FFF2-40B4-BE49-F238E27FC236}">
                <a16:creationId xmlns:a16="http://schemas.microsoft.com/office/drawing/2014/main" id="{2B26EBCA-CB6D-4447-BEE7-EB92812EC828}"/>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
        <p:nvSpPr>
          <p:cNvPr id="6" name="Text Placeholder 3">
            <a:extLst>
              <a:ext uri="{FF2B5EF4-FFF2-40B4-BE49-F238E27FC236}">
                <a16:creationId xmlns:a16="http://schemas.microsoft.com/office/drawing/2014/main" id="{A048D950-7CC0-458E-9C72-7F1D3D60F0DF}"/>
              </a:ext>
            </a:extLst>
          </p:cNvPr>
          <p:cNvSpPr>
            <a:spLocks noGrp="1"/>
          </p:cNvSpPr>
          <p:nvPr>
            <p:ph type="body" sz="half" idx="10"/>
          </p:nvPr>
        </p:nvSpPr>
        <p:spPr>
          <a:xfrm>
            <a:off x="7439853" y="2036936"/>
            <a:ext cx="3932767" cy="4565912"/>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343019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47DF5A-1D85-47E4-B730-5C5682024A35}"/>
              </a:ext>
            </a:extLst>
          </p:cNvPr>
          <p:cNvSpPr>
            <a:spLocks noGrp="1"/>
          </p:cNvSpPr>
          <p:nvPr>
            <p:ph type="pic" idx="1"/>
          </p:nvPr>
        </p:nvSpPr>
        <p:spPr>
          <a:xfrm>
            <a:off x="5183717" y="2057400"/>
            <a:ext cx="6172200" cy="45579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09A641E7-ECCC-44F3-AF98-94E08DC2D82F}"/>
              </a:ext>
            </a:extLst>
          </p:cNvPr>
          <p:cNvSpPr>
            <a:spLocks noGrp="1"/>
          </p:cNvSpPr>
          <p:nvPr>
            <p:ph type="body" sz="half" idx="2"/>
          </p:nvPr>
        </p:nvSpPr>
        <p:spPr>
          <a:xfrm>
            <a:off x="840318" y="2057400"/>
            <a:ext cx="3932767" cy="4557974"/>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BEB280A4-E4E7-4E02-9A87-745C9528F1C3}"/>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11" name="Title 1">
            <a:extLst>
              <a:ext uri="{FF2B5EF4-FFF2-40B4-BE49-F238E27FC236}">
                <a16:creationId xmlns:a16="http://schemas.microsoft.com/office/drawing/2014/main" id="{DB336DFF-0B62-4F84-B219-82DA8B99AB3A}"/>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Tree>
    <p:extLst>
      <p:ext uri="{BB962C8B-B14F-4D97-AF65-F5344CB8AC3E}">
        <p14:creationId xmlns:p14="http://schemas.microsoft.com/office/powerpoint/2010/main" val="8607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Righ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E1FD28FB-E2D1-4631-8058-294B09273999}"/>
              </a:ext>
            </a:extLst>
          </p:cNvPr>
          <p:cNvSpPr>
            <a:spLocks noGrp="1"/>
          </p:cNvSpPr>
          <p:nvPr>
            <p:ph type="pic" idx="10"/>
          </p:nvPr>
        </p:nvSpPr>
        <p:spPr>
          <a:xfrm>
            <a:off x="827127" y="2057400"/>
            <a:ext cx="6172200" cy="45579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09A641E7-ECCC-44F3-AF98-94E08DC2D82F}"/>
              </a:ext>
            </a:extLst>
          </p:cNvPr>
          <p:cNvSpPr>
            <a:spLocks noGrp="1"/>
          </p:cNvSpPr>
          <p:nvPr>
            <p:ph type="body" sz="half" idx="2"/>
          </p:nvPr>
        </p:nvSpPr>
        <p:spPr>
          <a:xfrm>
            <a:off x="7423151" y="2057400"/>
            <a:ext cx="3932767" cy="4557974"/>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BEB280A4-E4E7-4E02-9A87-745C9528F1C3}"/>
              </a:ext>
            </a:extLst>
          </p:cNvPr>
          <p:cNvPicPr>
            <a:picLocks noChangeAspect="1"/>
          </p:cNvPicPr>
          <p:nvPr userDrawn="1"/>
        </p:nvPicPr>
        <p:blipFill rotWithShape="1">
          <a:blip r:embed="rId2"/>
          <a:srcRect t="16054" b="74812"/>
          <a:stretch/>
        </p:blipFill>
        <p:spPr>
          <a:xfrm>
            <a:off x="1907" y="1102290"/>
            <a:ext cx="12190093" cy="626302"/>
          </a:xfrm>
          <a:prstGeom prst="rect">
            <a:avLst/>
          </a:prstGeom>
        </p:spPr>
      </p:pic>
      <p:sp>
        <p:nvSpPr>
          <p:cNvPr id="11" name="Title 1">
            <a:extLst>
              <a:ext uri="{FF2B5EF4-FFF2-40B4-BE49-F238E27FC236}">
                <a16:creationId xmlns:a16="http://schemas.microsoft.com/office/drawing/2014/main" id="{DB336DFF-0B62-4F84-B219-82DA8B99AB3A}"/>
              </a:ext>
            </a:extLst>
          </p:cNvPr>
          <p:cNvSpPr>
            <a:spLocks noGrp="1"/>
          </p:cNvSpPr>
          <p:nvPr>
            <p:ph type="title"/>
          </p:nvPr>
        </p:nvSpPr>
        <p:spPr>
          <a:xfrm>
            <a:off x="353860" y="1169552"/>
            <a:ext cx="10515600" cy="521462"/>
          </a:xfrm>
        </p:spPr>
        <p:txBody>
          <a:bodyPr/>
          <a:lstStyle/>
          <a:p>
            <a:r>
              <a:rPr lang="en-US" dirty="0"/>
              <a:t>Click to edit Master title style</a:t>
            </a:r>
            <a:endParaRPr lang="en-GB" dirty="0"/>
          </a:p>
        </p:txBody>
      </p:sp>
    </p:spTree>
    <p:extLst>
      <p:ext uri="{BB962C8B-B14F-4D97-AF65-F5344CB8AC3E}">
        <p14:creationId xmlns:p14="http://schemas.microsoft.com/office/powerpoint/2010/main" val="388840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303D8D-0EDB-41F6-B4DB-CC4B5EE058E0}"/>
              </a:ext>
            </a:extLst>
          </p:cNvPr>
          <p:cNvPicPr>
            <a:picLocks noChangeAspect="1"/>
          </p:cNvPicPr>
          <p:nvPr userDrawn="1"/>
        </p:nvPicPr>
        <p:blipFill rotWithShape="1">
          <a:blip r:embed="rId14"/>
          <a:srcRect b="84129"/>
          <a:stretch/>
        </p:blipFill>
        <p:spPr>
          <a:xfrm>
            <a:off x="1907" y="1610"/>
            <a:ext cx="12190093" cy="1088155"/>
          </a:xfrm>
          <a:prstGeom prst="rect">
            <a:avLst/>
          </a:prstGeom>
        </p:spPr>
      </p:pic>
      <p:sp>
        <p:nvSpPr>
          <p:cNvPr id="2" name="Title Placeholder 1">
            <a:extLst>
              <a:ext uri="{FF2B5EF4-FFF2-40B4-BE49-F238E27FC236}">
                <a16:creationId xmlns:a16="http://schemas.microsoft.com/office/drawing/2014/main" id="{10FC6FBC-4483-4B5E-92A0-380E1891E52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2472488-DD78-470E-B80C-585120F7CB7F}"/>
              </a:ext>
            </a:extLst>
          </p:cNvPr>
          <p:cNvSpPr>
            <a:spLocks noGrp="1"/>
          </p:cNvSpPr>
          <p:nvPr>
            <p:ph type="body" idx="1"/>
          </p:nvPr>
        </p:nvSpPr>
        <p:spPr>
          <a:xfrm>
            <a:off x="838200" y="1903956"/>
            <a:ext cx="10515600" cy="47114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55241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513017-27F3-46F5-BBCE-BF9CE7B1132B}"/>
              </a:ext>
            </a:extLst>
          </p:cNvPr>
          <p:cNvSpPr>
            <a:spLocks noGrp="1"/>
          </p:cNvSpPr>
          <p:nvPr>
            <p:ph type="title"/>
          </p:nvPr>
        </p:nvSpPr>
        <p:spPr>
          <a:xfrm>
            <a:off x="-291353" y="1739154"/>
            <a:ext cx="12774706" cy="4782670"/>
          </a:xfrm>
        </p:spPr>
        <p:txBody>
          <a:bodyPr/>
          <a:lstStyle/>
          <a:p>
            <a:pPr algn="ctr"/>
            <a:br>
              <a:rPr lang="en-GB" sz="3600" dirty="0"/>
            </a:br>
            <a:r>
              <a:rPr lang="en-GB" sz="3200" dirty="0"/>
              <a:t>Secure System Development - Dr Cathryn Peoples</a:t>
            </a:r>
            <a:br>
              <a:rPr lang="en-GB" sz="3600" dirty="0"/>
            </a:br>
            <a:br>
              <a:rPr lang="en-GB" sz="3600" dirty="0"/>
            </a:br>
            <a:r>
              <a:rPr lang="en-GB" sz="3600" dirty="0"/>
              <a:t>Prototype System based on Monolithic and </a:t>
            </a:r>
            <a:r>
              <a:rPr lang="en-US" sz="3600" dirty="0"/>
              <a:t>distributed</a:t>
            </a:r>
            <a:r>
              <a:rPr lang="en-GB" sz="3600" dirty="0"/>
              <a:t> Paradigm</a:t>
            </a:r>
            <a:br>
              <a:rPr lang="en-GB" sz="3600" dirty="0"/>
            </a:br>
            <a:br>
              <a:rPr lang="en-GB" sz="3600" dirty="0"/>
            </a:br>
            <a:r>
              <a:rPr lang="en-GB" sz="3600" dirty="0"/>
              <a:t>	</a:t>
            </a:r>
            <a:r>
              <a:rPr lang="en-US" sz="3600" dirty="0"/>
              <a:t>International Space Station Project</a:t>
            </a:r>
            <a:br>
              <a:rPr lang="en-US" sz="3600" dirty="0"/>
            </a:br>
            <a:br>
              <a:rPr lang="en-US" sz="3600" dirty="0"/>
            </a:br>
            <a:br>
              <a:rPr lang="en-US" sz="3600" dirty="0"/>
            </a:br>
            <a:r>
              <a:rPr lang="en-US" sz="2800" b="0" i="1" dirty="0"/>
              <a:t>- The Ambassadors -</a:t>
            </a:r>
            <a:br>
              <a:rPr lang="en-US" sz="3600" b="0" dirty="0"/>
            </a:br>
            <a:br>
              <a:rPr lang="en-US" sz="3600" dirty="0"/>
            </a:br>
            <a:r>
              <a:rPr lang="en-US" sz="3600" dirty="0"/>
              <a:t>		</a:t>
            </a:r>
            <a:endParaRPr lang="en-GB" sz="3600" dirty="0"/>
          </a:p>
        </p:txBody>
      </p:sp>
    </p:spTree>
    <p:extLst>
      <p:ext uri="{BB962C8B-B14F-4D97-AF65-F5344CB8AC3E}">
        <p14:creationId xmlns:p14="http://schemas.microsoft.com/office/powerpoint/2010/main" val="125729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D8A1E-49F8-471D-B80F-C1C370DC72E3}"/>
              </a:ext>
            </a:extLst>
          </p:cNvPr>
          <p:cNvSpPr>
            <a:spLocks noGrp="1"/>
          </p:cNvSpPr>
          <p:nvPr>
            <p:ph idx="1"/>
          </p:nvPr>
        </p:nvSpPr>
        <p:spPr/>
        <p:txBody>
          <a:bodyPr vert="horz" lIns="91440" tIns="45720" rIns="91440" bIns="45720" rtlCol="0" anchor="t">
            <a:normAutofit/>
          </a:bodyPr>
          <a:lstStyle/>
          <a:p>
            <a:pPr marL="0" indent="0">
              <a:lnSpc>
                <a:spcPct val="107000"/>
              </a:lnSpc>
              <a:spcAft>
                <a:spcPts val="200"/>
              </a:spcAft>
              <a:buNone/>
            </a:pPr>
            <a:r>
              <a:rPr lang="en-US" sz="1800" b="1" dirty="0">
                <a:solidFill>
                  <a:srgbClr val="262626"/>
                </a:solidFill>
                <a:latin typeface="Arial"/>
                <a:cs typeface="Arial"/>
              </a:rPr>
              <a:t>Both users will have a different interface to access the features specific to them</a:t>
            </a:r>
            <a:endParaRPr lang="en-US" sz="1800" dirty="0">
              <a:solidFill>
                <a:srgbClr val="000000"/>
              </a:solidFill>
              <a:latin typeface="Arial"/>
              <a:cs typeface="Arial"/>
            </a:endParaRPr>
          </a:p>
          <a:p>
            <a:pPr marL="0" indent="0">
              <a:lnSpc>
                <a:spcPct val="107000"/>
              </a:lnSpc>
              <a:spcAft>
                <a:spcPts val="200"/>
              </a:spcAft>
              <a:buNone/>
            </a:pPr>
            <a:r>
              <a:rPr lang="en-US" sz="1800" dirty="0">
                <a:solidFill>
                  <a:srgbClr val="262626"/>
                </a:solidFill>
                <a:latin typeface="Arial"/>
                <a:cs typeface="Arial"/>
              </a:rPr>
              <a:t>Login </a:t>
            </a:r>
            <a:endParaRPr lang="en-US" sz="1800" dirty="0">
              <a:latin typeface="Arial"/>
              <a:cs typeface="Arial"/>
            </a:endParaRPr>
          </a:p>
          <a:p>
            <a:pPr marL="285750" indent="-285750">
              <a:lnSpc>
                <a:spcPct val="107000"/>
              </a:lnSpc>
              <a:spcAft>
                <a:spcPts val="200"/>
              </a:spcAft>
            </a:pPr>
            <a:r>
              <a:rPr lang="en-US" sz="1800" dirty="0">
                <a:solidFill>
                  <a:srgbClr val="262626"/>
                </a:solidFill>
                <a:latin typeface="Arial"/>
                <a:cs typeface="Arial"/>
              </a:rPr>
              <a:t>Separation of privileges (Saltzer and Schroeder Principles) . We have implemented a simple multi-factor authentication. We verify the users email when the register their account.</a:t>
            </a:r>
            <a:endParaRPr lang="en-US" sz="1800" dirty="0">
              <a:latin typeface="Arial"/>
              <a:cs typeface="Arial"/>
            </a:endParaRPr>
          </a:p>
          <a:p>
            <a:pPr marL="342900" indent="-342900">
              <a:lnSpc>
                <a:spcPct val="107000"/>
              </a:lnSpc>
              <a:spcAft>
                <a:spcPts val="200"/>
              </a:spcAft>
              <a:buFont typeface="Symbol,Sans-Serif" panose="05000000000000000000" pitchFamily="2" charset="2"/>
              <a:buChar char=""/>
            </a:pPr>
            <a:endParaRPr lang="en-US" sz="1800" dirty="0">
              <a:solidFill>
                <a:srgbClr val="262626"/>
              </a:solidFill>
              <a:latin typeface="Arial"/>
              <a:cs typeface="Arial"/>
            </a:endParaRPr>
          </a:p>
          <a:p>
            <a:endParaRPr lang="en-US" dirty="0"/>
          </a:p>
        </p:txBody>
      </p:sp>
      <p:pic>
        <p:nvPicPr>
          <p:cNvPr id="3" name="Picture 3" descr="Graphical user interface, text, application&#10;&#10;Description automatically generated">
            <a:extLst>
              <a:ext uri="{FF2B5EF4-FFF2-40B4-BE49-F238E27FC236}">
                <a16:creationId xmlns:a16="http://schemas.microsoft.com/office/drawing/2014/main" id="{E2934354-2D2F-4121-9199-F0AAA7988D5F}"/>
              </a:ext>
            </a:extLst>
          </p:cNvPr>
          <p:cNvPicPr>
            <a:picLocks noChangeAspect="1"/>
          </p:cNvPicPr>
          <p:nvPr/>
        </p:nvPicPr>
        <p:blipFill rotWithShape="1">
          <a:blip r:embed="rId2"/>
          <a:srcRect l="-50" t="9354" r="65370" b="54292"/>
          <a:stretch/>
        </p:blipFill>
        <p:spPr>
          <a:xfrm>
            <a:off x="6326414" y="3074760"/>
            <a:ext cx="4818672" cy="2838464"/>
          </a:xfrm>
          <a:prstGeom prst="rect">
            <a:avLst/>
          </a:prstGeom>
          <a:ln>
            <a:noFill/>
          </a:ln>
          <a:effectLst>
            <a:outerShdw blurRad="190500" algn="tl" rotWithShape="0">
              <a:srgbClr val="000000">
                <a:alpha val="70000"/>
              </a:srgbClr>
            </a:outerShdw>
          </a:effectLst>
        </p:spPr>
      </p:pic>
      <p:pic>
        <p:nvPicPr>
          <p:cNvPr id="4" name="Picture 4" descr="A picture containing text, electronics, screenshot, monitor&#10;&#10;Description automatically generated">
            <a:extLst>
              <a:ext uri="{FF2B5EF4-FFF2-40B4-BE49-F238E27FC236}">
                <a16:creationId xmlns:a16="http://schemas.microsoft.com/office/drawing/2014/main" id="{3B10A606-FA57-4396-AFA8-E80724CDC937}"/>
              </a:ext>
            </a:extLst>
          </p:cNvPr>
          <p:cNvPicPr>
            <a:picLocks noChangeAspect="1"/>
          </p:cNvPicPr>
          <p:nvPr/>
        </p:nvPicPr>
        <p:blipFill rotWithShape="1">
          <a:blip r:embed="rId3"/>
          <a:srcRect t="82456" r="56436" b="5263"/>
          <a:stretch/>
        </p:blipFill>
        <p:spPr>
          <a:xfrm>
            <a:off x="252185" y="3990975"/>
            <a:ext cx="5948486" cy="95149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A7AA992A-B977-4C91-B4FE-2F1A571B7BE6}"/>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dirty="0">
                <a:latin typeface="Arial" panose="020B0604020202020204" pitchFamily="34" charset="0"/>
                <a:cs typeface="Arial" panose="020B0604020202020204" pitchFamily="34" charset="0"/>
              </a:rPr>
              <a:t>Functional requirements breakdown</a:t>
            </a:r>
            <a:r>
              <a:rPr lang="en-US" sz="2800" cap="none" spc="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3730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D8A1E-49F8-471D-B80F-C1C370DC72E3}"/>
              </a:ext>
            </a:extLst>
          </p:cNvPr>
          <p:cNvSpPr>
            <a:spLocks noGrp="1"/>
          </p:cNvSpPr>
          <p:nvPr>
            <p:ph idx="1"/>
          </p:nvPr>
        </p:nvSpPr>
        <p:spPr/>
        <p:txBody>
          <a:bodyPr vert="horz" lIns="91440" tIns="45720" rIns="91440" bIns="45720" rtlCol="0" anchor="t">
            <a:normAutofit/>
          </a:bodyPr>
          <a:lstStyle/>
          <a:p>
            <a:pPr marL="0" indent="0">
              <a:lnSpc>
                <a:spcPct val="107000"/>
              </a:lnSpc>
              <a:spcAft>
                <a:spcPts val="200"/>
              </a:spcAft>
              <a:buNone/>
            </a:pPr>
            <a:r>
              <a:rPr lang="en-US" sz="1800" b="1" dirty="0">
                <a:solidFill>
                  <a:srgbClr val="262626"/>
                </a:solidFill>
                <a:latin typeface="Arial"/>
                <a:cs typeface="Arial"/>
              </a:rPr>
              <a:t>Both users will have a different interface to access the features specific to them</a:t>
            </a:r>
            <a:endParaRPr lang="en-US" sz="1800" dirty="0">
              <a:solidFill>
                <a:srgbClr val="000000"/>
              </a:solidFill>
              <a:latin typeface="Arial"/>
              <a:cs typeface="Arial"/>
            </a:endParaRPr>
          </a:p>
          <a:p>
            <a:pPr marL="0" indent="0">
              <a:lnSpc>
                <a:spcPct val="107000"/>
              </a:lnSpc>
              <a:spcAft>
                <a:spcPts val="200"/>
              </a:spcAft>
              <a:buNone/>
            </a:pPr>
            <a:r>
              <a:rPr lang="en-US" sz="1800" dirty="0">
                <a:solidFill>
                  <a:srgbClr val="262626"/>
                </a:solidFill>
                <a:latin typeface="Arial"/>
                <a:cs typeface="Arial"/>
              </a:rPr>
              <a:t>Ground control can add astronauts to shuttles and send them to and from the ISS. </a:t>
            </a:r>
            <a:endParaRPr lang="en-US" sz="1800" dirty="0">
              <a:latin typeface="Arial"/>
              <a:cs typeface="Arial"/>
            </a:endParaRPr>
          </a:p>
          <a:p>
            <a:pPr marL="800100" lvl="1" indent="-342900">
              <a:lnSpc>
                <a:spcPct val="107000"/>
              </a:lnSpc>
              <a:spcAft>
                <a:spcPts val="200"/>
              </a:spcAft>
              <a:buFont typeface="Symbol,Sans-Serif"/>
              <a:buChar char=""/>
            </a:pPr>
            <a:r>
              <a:rPr lang="en-US" sz="1800" dirty="0">
                <a:solidFill>
                  <a:srgbClr val="262626"/>
                </a:solidFill>
                <a:latin typeface="Arial"/>
                <a:cs typeface="Arial"/>
              </a:rPr>
              <a:t>Atomic operation. </a:t>
            </a:r>
            <a:endParaRPr lang="en-US" sz="1800" dirty="0">
              <a:latin typeface="Arial"/>
              <a:cs typeface="Arial"/>
            </a:endParaRPr>
          </a:p>
          <a:p>
            <a:pPr marL="800100" lvl="1" indent="-342900">
              <a:lnSpc>
                <a:spcPct val="107000"/>
              </a:lnSpc>
              <a:spcAft>
                <a:spcPts val="200"/>
              </a:spcAft>
              <a:buFont typeface="Symbol,Sans-Serif"/>
              <a:buChar char=""/>
            </a:pPr>
            <a:r>
              <a:rPr lang="en-US" sz="1800" dirty="0">
                <a:solidFill>
                  <a:srgbClr val="262626"/>
                </a:solidFill>
                <a:latin typeface="Arial"/>
                <a:cs typeface="Arial"/>
              </a:rPr>
              <a:t>CRUD</a:t>
            </a:r>
            <a:endParaRPr lang="en-US" dirty="0"/>
          </a:p>
          <a:p>
            <a:endParaRPr lang="en-US" dirty="0"/>
          </a:p>
        </p:txBody>
      </p:sp>
      <p:pic>
        <p:nvPicPr>
          <p:cNvPr id="3" name="Picture 3" descr="Text&#10;&#10;Description automatically generated">
            <a:extLst>
              <a:ext uri="{FF2B5EF4-FFF2-40B4-BE49-F238E27FC236}">
                <a16:creationId xmlns:a16="http://schemas.microsoft.com/office/drawing/2014/main" id="{F2C984B8-B00C-48D6-9520-0500655330D5}"/>
              </a:ext>
            </a:extLst>
          </p:cNvPr>
          <p:cNvPicPr>
            <a:picLocks noChangeAspect="1"/>
          </p:cNvPicPr>
          <p:nvPr/>
        </p:nvPicPr>
        <p:blipFill rotWithShape="1">
          <a:blip r:embed="rId2"/>
          <a:srcRect l="22044" t="13990" r="30949" b="58290"/>
          <a:stretch/>
        </p:blipFill>
        <p:spPr>
          <a:xfrm>
            <a:off x="2355109" y="3117966"/>
            <a:ext cx="7327163" cy="2437955"/>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89B11EF9-820C-4A5F-B731-C501493CB307}"/>
              </a:ext>
            </a:extLst>
          </p:cNvPr>
          <p:cNvSpPr txBox="1"/>
          <p:nvPr/>
        </p:nvSpPr>
        <p:spPr>
          <a:xfrm>
            <a:off x="4542971" y="5849257"/>
            <a:ext cx="1926771" cy="276999"/>
          </a:xfrm>
          <a:prstGeom prst="rect">
            <a:avLst/>
          </a:prstGeom>
          <a:noFill/>
          <a:ln w="63500">
            <a:noFill/>
            <a:miter lim="800000"/>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262626"/>
                </a:solidFill>
                <a:latin typeface="Arial"/>
                <a:cs typeface="Arial"/>
              </a:rPr>
              <a:t>-Atomic Implementation-</a:t>
            </a:r>
            <a:endParaRPr lang="en-US" sz="1200" dirty="0">
              <a:latin typeface="Arial"/>
              <a:cs typeface="Arial"/>
            </a:endParaRPr>
          </a:p>
        </p:txBody>
      </p:sp>
      <p:sp>
        <p:nvSpPr>
          <p:cNvPr id="7" name="TextBox 6">
            <a:extLst>
              <a:ext uri="{FF2B5EF4-FFF2-40B4-BE49-F238E27FC236}">
                <a16:creationId xmlns:a16="http://schemas.microsoft.com/office/drawing/2014/main" id="{1B767826-18BF-412B-BF9F-59588A4B70CD}"/>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dirty="0">
                <a:latin typeface="Arial" panose="020B0604020202020204" pitchFamily="34" charset="0"/>
                <a:cs typeface="Arial" panose="020B0604020202020204" pitchFamily="34" charset="0"/>
              </a:rPr>
              <a:t>Functional requirements breakdown</a:t>
            </a:r>
            <a:r>
              <a:rPr lang="en-US" sz="2800" cap="none" spc="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49641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A7E82-816A-40B8-98B4-E657DF0A7CF6}"/>
              </a:ext>
            </a:extLst>
          </p:cNvPr>
          <p:cNvSpPr>
            <a:spLocks noGrp="1"/>
          </p:cNvSpPr>
          <p:nvPr>
            <p:ph idx="1"/>
          </p:nvPr>
        </p:nvSpPr>
        <p:spPr>
          <a:xfrm>
            <a:off x="367553" y="1189973"/>
            <a:ext cx="11672045" cy="5425401"/>
          </a:xfrm>
        </p:spPr>
        <p:txBody>
          <a:bodyPr/>
          <a:lstStyle/>
          <a:p>
            <a:pPr marL="457200" lvl="1" indent="0">
              <a:buNone/>
            </a:pPr>
            <a:r>
              <a:rPr lang="en-US" sz="2000" dirty="0"/>
              <a:t>Breakdown as to how our choice of system architecture dictates the security implementations</a:t>
            </a:r>
          </a:p>
          <a:p>
            <a:pPr marL="457200" lvl="1" indent="0">
              <a:buNone/>
            </a:pPr>
            <a:endParaRPr lang="en-US" sz="1800" dirty="0"/>
          </a:p>
          <a:p>
            <a:pPr lvl="1"/>
            <a:r>
              <a:rPr lang="en-US" sz="2000" b="1" dirty="0"/>
              <a:t>Distributed System</a:t>
            </a:r>
          </a:p>
          <a:p>
            <a:pPr lvl="2"/>
            <a:r>
              <a:rPr lang="en-US" sz="1800" b="1" dirty="0"/>
              <a:t>Server</a:t>
            </a:r>
          </a:p>
          <a:p>
            <a:pPr lvl="3"/>
            <a:r>
              <a:rPr lang="en-US" dirty="0"/>
              <a:t>Logging</a:t>
            </a:r>
          </a:p>
          <a:p>
            <a:pPr lvl="3"/>
            <a:r>
              <a:rPr lang="en-US" dirty="0"/>
              <a:t>Vulnerability monitoring</a:t>
            </a:r>
          </a:p>
          <a:p>
            <a:pPr lvl="3"/>
            <a:r>
              <a:rPr lang="en-US" dirty="0"/>
              <a:t>Rest API</a:t>
            </a:r>
          </a:p>
          <a:p>
            <a:pPr lvl="4"/>
            <a:r>
              <a:rPr lang="en-US" dirty="0"/>
              <a:t>DDOS Monitoring</a:t>
            </a:r>
          </a:p>
          <a:p>
            <a:pPr lvl="4"/>
            <a:r>
              <a:rPr lang="en-US" dirty="0"/>
              <a:t>HTTPS Protocol (Public certificate private key)</a:t>
            </a:r>
          </a:p>
          <a:p>
            <a:pPr lvl="4"/>
            <a:r>
              <a:rPr lang="en-US" dirty="0"/>
              <a:t>Advanced privilege key</a:t>
            </a:r>
          </a:p>
          <a:p>
            <a:pPr lvl="3"/>
            <a:r>
              <a:rPr lang="en-US" dirty="0"/>
              <a:t>Data access layer</a:t>
            </a:r>
          </a:p>
          <a:p>
            <a:pPr lvl="4"/>
            <a:r>
              <a:rPr lang="en-US" dirty="0"/>
              <a:t>Data integrity enforced by SQL constraints</a:t>
            </a:r>
          </a:p>
          <a:p>
            <a:pPr lvl="2"/>
            <a:r>
              <a:rPr lang="en-US" sz="1800" b="1" dirty="0"/>
              <a:t>Client</a:t>
            </a:r>
          </a:p>
          <a:p>
            <a:pPr lvl="3"/>
            <a:r>
              <a:rPr lang="en-US" dirty="0"/>
              <a:t>Input validation</a:t>
            </a:r>
          </a:p>
          <a:p>
            <a:pPr lvl="3"/>
            <a:r>
              <a:rPr lang="en-US" dirty="0"/>
              <a:t>Doesn’t store username and passwords</a:t>
            </a:r>
          </a:p>
          <a:p>
            <a:pPr lvl="3"/>
            <a:r>
              <a:rPr lang="en-US" dirty="0"/>
              <a:t>Obfuscate password input	</a:t>
            </a:r>
          </a:p>
          <a:p>
            <a:pPr lvl="2"/>
            <a:endParaRPr lang="en-US" dirty="0"/>
          </a:p>
          <a:p>
            <a:pPr marL="914400" lvl="2" indent="0">
              <a:buNone/>
            </a:pPr>
            <a:endParaRPr lang="en-US" dirty="0"/>
          </a:p>
        </p:txBody>
      </p:sp>
      <p:sp>
        <p:nvSpPr>
          <p:cNvPr id="4" name="TextBox 3">
            <a:extLst>
              <a:ext uri="{FF2B5EF4-FFF2-40B4-BE49-F238E27FC236}">
                <a16:creationId xmlns:a16="http://schemas.microsoft.com/office/drawing/2014/main" id="{7BEF8837-625F-4A52-BA31-AFEAE515FE58}"/>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dirty="0">
                <a:latin typeface="Arial" panose="020B0604020202020204" pitchFamily="34" charset="0"/>
                <a:cs typeface="Arial" panose="020B0604020202020204" pitchFamily="34" charset="0"/>
              </a:rPr>
              <a:t>Requirements Breakdown</a:t>
            </a:r>
            <a:r>
              <a:rPr lang="en-US" sz="2800" cap="none" spc="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1307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5E27AD-C4B6-4411-9846-61CE4F90A22F}"/>
              </a:ext>
            </a:extLst>
          </p:cNvPr>
          <p:cNvSpPr>
            <a:spLocks noGrp="1"/>
          </p:cNvSpPr>
          <p:nvPr>
            <p:ph idx="1"/>
          </p:nvPr>
        </p:nvSpPr>
        <p:spPr/>
        <p:txBody>
          <a:bodyPr/>
          <a:lstStyle/>
          <a:p>
            <a:pPr marL="0" indent="0">
              <a:buNone/>
            </a:pPr>
            <a:r>
              <a:rPr lang="en-US" dirty="0"/>
              <a:t> </a:t>
            </a:r>
          </a:p>
        </p:txBody>
      </p:sp>
      <p:pic>
        <p:nvPicPr>
          <p:cNvPr id="4" name="Picture 3" descr="A computer screen capture&#10;&#10;Description automatically generated with low confidence">
            <a:extLst>
              <a:ext uri="{FF2B5EF4-FFF2-40B4-BE49-F238E27FC236}">
                <a16:creationId xmlns:a16="http://schemas.microsoft.com/office/drawing/2014/main" id="{F7DCBFA2-FDEA-4972-9F84-908C099D597A}"/>
              </a:ext>
            </a:extLst>
          </p:cNvPr>
          <p:cNvPicPr>
            <a:picLocks noChangeAspect="1"/>
          </p:cNvPicPr>
          <p:nvPr/>
        </p:nvPicPr>
        <p:blipFill rotWithShape="1">
          <a:blip r:embed="rId2">
            <a:extLst>
              <a:ext uri="{28A0092B-C50C-407E-A947-70E740481C1C}">
                <a14:useLocalDpi xmlns:a14="http://schemas.microsoft.com/office/drawing/2010/main" val="0"/>
              </a:ext>
            </a:extLst>
          </a:blip>
          <a:srcRect l="19150" t="13333" r="16554" b="77605"/>
          <a:stretch/>
        </p:blipFill>
        <p:spPr>
          <a:xfrm>
            <a:off x="1179248" y="1739708"/>
            <a:ext cx="7838984" cy="621436"/>
          </a:xfrm>
          <a:prstGeom prst="rect">
            <a:avLst/>
          </a:prstGeom>
          <a:ln>
            <a:noFill/>
          </a:ln>
          <a:effectLst>
            <a:outerShdw blurRad="190500" algn="tl" rotWithShape="0">
              <a:srgbClr val="000000">
                <a:alpha val="70000"/>
              </a:srgbClr>
            </a:outerShdw>
          </a:effectLst>
        </p:spPr>
      </p:pic>
      <p:pic>
        <p:nvPicPr>
          <p:cNvPr id="6" name="Picture 5" descr="A computer screen capture&#10;&#10;Description automatically generated with low confidence">
            <a:extLst>
              <a:ext uri="{FF2B5EF4-FFF2-40B4-BE49-F238E27FC236}">
                <a16:creationId xmlns:a16="http://schemas.microsoft.com/office/drawing/2014/main" id="{EB3E9B59-9224-49D5-8A84-0DDE5694E3EF}"/>
              </a:ext>
            </a:extLst>
          </p:cNvPr>
          <p:cNvPicPr>
            <a:picLocks noChangeAspect="1"/>
          </p:cNvPicPr>
          <p:nvPr/>
        </p:nvPicPr>
        <p:blipFill rotWithShape="1">
          <a:blip r:embed="rId3">
            <a:extLst>
              <a:ext uri="{28A0092B-C50C-407E-A947-70E740481C1C}">
                <a14:useLocalDpi xmlns:a14="http://schemas.microsoft.com/office/drawing/2010/main" val="0"/>
              </a:ext>
            </a:extLst>
          </a:blip>
          <a:srcRect l="21991" t="30162" r="41019" b="50000"/>
          <a:stretch/>
        </p:blipFill>
        <p:spPr>
          <a:xfrm>
            <a:off x="1179248" y="4982899"/>
            <a:ext cx="4509857" cy="1360503"/>
          </a:xfrm>
          <a:prstGeom prst="rect">
            <a:avLst/>
          </a:prstGeom>
          <a:ln>
            <a:noFill/>
          </a:ln>
          <a:effectLst>
            <a:outerShdw blurRad="190500" algn="tl" rotWithShape="0">
              <a:srgbClr val="000000">
                <a:alpha val="70000"/>
              </a:srgbClr>
            </a:outerShdw>
          </a:effectLst>
        </p:spPr>
      </p:pic>
      <p:pic>
        <p:nvPicPr>
          <p:cNvPr id="8" name="Picture 7" descr="Text&#10;&#10;Description automatically generated">
            <a:extLst>
              <a:ext uri="{FF2B5EF4-FFF2-40B4-BE49-F238E27FC236}">
                <a16:creationId xmlns:a16="http://schemas.microsoft.com/office/drawing/2014/main" id="{8E362145-05CC-4E84-9E19-10387E465459}"/>
              </a:ext>
            </a:extLst>
          </p:cNvPr>
          <p:cNvPicPr>
            <a:picLocks noChangeAspect="1"/>
          </p:cNvPicPr>
          <p:nvPr/>
        </p:nvPicPr>
        <p:blipFill rotWithShape="1">
          <a:blip r:embed="rId4">
            <a:extLst>
              <a:ext uri="{28A0092B-C50C-407E-A947-70E740481C1C}">
                <a14:useLocalDpi xmlns:a14="http://schemas.microsoft.com/office/drawing/2010/main" val="0"/>
              </a:ext>
            </a:extLst>
          </a:blip>
          <a:srcRect l="21918" t="34046" r="25947" b="35728"/>
          <a:stretch/>
        </p:blipFill>
        <p:spPr>
          <a:xfrm>
            <a:off x="1179248" y="2637991"/>
            <a:ext cx="6356412" cy="2072937"/>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6D460560-2CAC-495E-B41D-5429BDF64F55}"/>
              </a:ext>
            </a:extLst>
          </p:cNvPr>
          <p:cNvSpPr txBox="1"/>
          <p:nvPr/>
        </p:nvSpPr>
        <p:spPr>
          <a:xfrm>
            <a:off x="9250532" y="1873187"/>
            <a:ext cx="1919492" cy="307777"/>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0">
            <a:spAutoFit/>
          </a:bodyPr>
          <a:lstStyle/>
          <a:p>
            <a:pPr marL="0" indent="0" algn="l">
              <a:buNone/>
            </a:pPr>
            <a:r>
              <a:rPr lang="en-US" sz="1400" cap="none" spc="0" dirty="0">
                <a:ln>
                  <a:noFill/>
                </a:ln>
                <a:solidFill>
                  <a:schemeClr val="tx1"/>
                </a:solidFill>
                <a:effectLst/>
                <a:latin typeface="Arial" panose="020B0604020202020204" pitchFamily="34" charset="0"/>
                <a:cs typeface="Arial" panose="020B0604020202020204" pitchFamily="34" charset="0"/>
              </a:rPr>
              <a:t>Log output to text file</a:t>
            </a:r>
          </a:p>
        </p:txBody>
      </p:sp>
      <p:sp>
        <p:nvSpPr>
          <p:cNvPr id="10" name="TextBox 9">
            <a:extLst>
              <a:ext uri="{FF2B5EF4-FFF2-40B4-BE49-F238E27FC236}">
                <a16:creationId xmlns:a16="http://schemas.microsoft.com/office/drawing/2014/main" id="{C4F166B4-DE5E-42FE-9E8B-95F624569ADC}"/>
              </a:ext>
            </a:extLst>
          </p:cNvPr>
          <p:cNvSpPr txBox="1"/>
          <p:nvPr/>
        </p:nvSpPr>
        <p:spPr>
          <a:xfrm>
            <a:off x="9250532" y="2903816"/>
            <a:ext cx="1919492"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0">
            <a:spAutoFit/>
          </a:bodyPr>
          <a:lstStyle/>
          <a:p>
            <a:pPr marL="0" indent="0" algn="l">
              <a:buNone/>
            </a:pPr>
            <a:r>
              <a:rPr lang="en-US" sz="1400" cap="none" spc="0" dirty="0">
                <a:ln>
                  <a:noFill/>
                </a:ln>
                <a:solidFill>
                  <a:schemeClr val="tx1"/>
                </a:solidFill>
                <a:effectLst/>
                <a:latin typeface="Arial" panose="020B0604020202020204" pitchFamily="34" charset="0"/>
                <a:cs typeface="Arial" panose="020B0604020202020204" pitchFamily="34" charset="0"/>
              </a:rPr>
              <a:t>Code for vulnerability monitoring</a:t>
            </a:r>
          </a:p>
        </p:txBody>
      </p:sp>
      <p:sp>
        <p:nvSpPr>
          <p:cNvPr id="11" name="TextBox 10">
            <a:extLst>
              <a:ext uri="{FF2B5EF4-FFF2-40B4-BE49-F238E27FC236}">
                <a16:creationId xmlns:a16="http://schemas.microsoft.com/office/drawing/2014/main" id="{302BE135-F7AF-4B24-B4D9-A26AE472E4F8}"/>
              </a:ext>
            </a:extLst>
          </p:cNvPr>
          <p:cNvSpPr txBox="1"/>
          <p:nvPr/>
        </p:nvSpPr>
        <p:spPr>
          <a:xfrm>
            <a:off x="9250532" y="5245954"/>
            <a:ext cx="1919492" cy="307777"/>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0">
            <a:spAutoFit/>
          </a:bodyPr>
          <a:lstStyle/>
          <a:p>
            <a:pPr marL="0" indent="0" algn="l">
              <a:buNone/>
            </a:pPr>
            <a:r>
              <a:rPr lang="en-US" sz="1400" dirty="0">
                <a:latin typeface="Arial" panose="020B0604020202020204" pitchFamily="34" charset="0"/>
                <a:cs typeface="Arial" panose="020B0604020202020204" pitchFamily="34" charset="0"/>
              </a:rPr>
              <a:t>V</a:t>
            </a:r>
            <a:r>
              <a:rPr lang="en-US" sz="1400" cap="none" spc="0" dirty="0">
                <a:ln>
                  <a:noFill/>
                </a:ln>
                <a:solidFill>
                  <a:schemeClr val="tx1"/>
                </a:solidFill>
                <a:effectLst/>
                <a:latin typeface="Arial" panose="020B0604020202020204" pitchFamily="34" charset="0"/>
                <a:cs typeface="Arial" panose="020B0604020202020204" pitchFamily="34" charset="0"/>
              </a:rPr>
              <a:t>ulnerability output</a:t>
            </a:r>
          </a:p>
        </p:txBody>
      </p:sp>
      <p:sp>
        <p:nvSpPr>
          <p:cNvPr id="3" name="TextBox 2">
            <a:extLst>
              <a:ext uri="{FF2B5EF4-FFF2-40B4-BE49-F238E27FC236}">
                <a16:creationId xmlns:a16="http://schemas.microsoft.com/office/drawing/2014/main" id="{226B8EA9-76DF-4D2A-9FD3-593FF9097DC9}"/>
              </a:ext>
            </a:extLst>
          </p:cNvPr>
          <p:cNvSpPr txBox="1"/>
          <p:nvPr/>
        </p:nvSpPr>
        <p:spPr>
          <a:xfrm>
            <a:off x="569686" y="1141186"/>
            <a:ext cx="4439557" cy="369332"/>
          </a:xfrm>
          <a:prstGeom prst="rect">
            <a:avLst/>
          </a:prstGeom>
          <a:noFill/>
          <a:ln w="63500">
            <a:noFill/>
            <a:miter lim="800000"/>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panose="020B0604020202020204" pitchFamily="34" charset="0"/>
              </a:rPr>
              <a:t>Logging and vulnerability monitoring</a:t>
            </a:r>
            <a:r>
              <a:rPr lang="en-US">
                <a:latin typeface="Arial" panose="020B0604020202020204"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6967A66C-442F-4203-A5C0-DEE1EE091165}"/>
              </a:ext>
            </a:extLst>
          </p:cNvPr>
          <p:cNvSpPr txBox="1"/>
          <p:nvPr/>
        </p:nvSpPr>
        <p:spPr>
          <a:xfrm>
            <a:off x="2411185" y="488044"/>
            <a:ext cx="9571708" cy="523220"/>
          </a:xfrm>
          <a:prstGeom prst="rect">
            <a:avLst/>
          </a:prstGeom>
          <a:noFill/>
          <a:ln w="63500">
            <a:gradFill>
              <a:gsLst>
                <a:gs pos="0">
                  <a:srgbClr val="4D1451">
                    <a:lumMod val="90000"/>
                    <a:lumOff val="10000"/>
                  </a:srgbClr>
                </a:gs>
                <a:gs pos="98000">
                  <a:srgbClr val="DB342A"/>
                </a:gs>
              </a:gsLst>
              <a:lin ang="6000000" scaled="0"/>
            </a:gradFill>
            <a:miter lim="800000"/>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None/>
            </a:pPr>
            <a:r>
              <a:rPr lang="en-US" sz="2800" dirty="0">
                <a:latin typeface="Arial" panose="020B0604020202020204" pitchFamily="34" charset="0"/>
              </a:rPr>
              <a:t>Server</a:t>
            </a:r>
            <a:endParaRPr lang="en-US" sz="2800" dirty="0"/>
          </a:p>
        </p:txBody>
      </p:sp>
    </p:spTree>
    <p:extLst>
      <p:ext uri="{BB962C8B-B14F-4D97-AF65-F5344CB8AC3E}">
        <p14:creationId xmlns:p14="http://schemas.microsoft.com/office/powerpoint/2010/main" val="110359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EE4D6E-F75B-4D5A-831E-FCB8375F070A}"/>
              </a:ext>
            </a:extLst>
          </p:cNvPr>
          <p:cNvSpPr>
            <a:spLocks noGrp="1"/>
          </p:cNvSpPr>
          <p:nvPr>
            <p:ph idx="1"/>
          </p:nvPr>
        </p:nvSpPr>
        <p:spPr>
          <a:xfrm>
            <a:off x="630953" y="350877"/>
            <a:ext cx="10515600" cy="4516470"/>
          </a:xfrm>
        </p:spPr>
        <p:txBody>
          <a:bodyPr vert="horz" lIns="91440" tIns="45720" rIns="91440" bIns="45720" rtlCol="0" anchor="t">
            <a:normAutofit/>
          </a:bodyPr>
          <a:lstStyle/>
          <a:p>
            <a:endParaRPr lang="en-US" dirty="0"/>
          </a:p>
          <a:p>
            <a:endParaRPr lang="en-US" dirty="0"/>
          </a:p>
          <a:p>
            <a:pPr marL="0" indent="0">
              <a:buNone/>
            </a:pPr>
            <a:endParaRPr lang="en-US" dirty="0"/>
          </a:p>
          <a:p>
            <a:pPr marL="285750" indent="-285750"/>
            <a:r>
              <a:rPr lang="en-US" sz="1800" dirty="0"/>
              <a:t>DDOS Monitoring</a:t>
            </a:r>
          </a:p>
          <a:p>
            <a:pPr marL="285750" indent="-285750"/>
            <a:r>
              <a:rPr lang="en-US" sz="1800" dirty="0"/>
              <a:t>HTTPS Protocol (public certificate, private key)</a:t>
            </a:r>
          </a:p>
          <a:p>
            <a:pPr marL="285750" indent="-285750"/>
            <a:r>
              <a:rPr lang="en-US" sz="1800" dirty="0"/>
              <a:t>TLS/SSL for transport layer security</a:t>
            </a:r>
          </a:p>
          <a:p>
            <a:pPr marL="285750" indent="-285750"/>
            <a:r>
              <a:rPr lang="en-US" sz="1800" dirty="0"/>
              <a:t>Advanced privilege key</a:t>
            </a:r>
          </a:p>
          <a:p>
            <a:pPr marL="0" indent="0">
              <a:buNone/>
            </a:pPr>
            <a:endParaRPr lang="en-US" dirty="0"/>
          </a:p>
        </p:txBody>
      </p:sp>
      <p:sp>
        <p:nvSpPr>
          <p:cNvPr id="3" name="Rectangle 2">
            <a:extLst>
              <a:ext uri="{FF2B5EF4-FFF2-40B4-BE49-F238E27FC236}">
                <a16:creationId xmlns:a16="http://schemas.microsoft.com/office/drawing/2014/main" id="{06136E8B-D26F-4F9B-93E8-92AC9D591089}"/>
              </a:ext>
            </a:extLst>
          </p:cNvPr>
          <p:cNvSpPr/>
          <p:nvPr/>
        </p:nvSpPr>
        <p:spPr>
          <a:xfrm>
            <a:off x="630953" y="3797422"/>
            <a:ext cx="1429305" cy="736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4" name="Rectangle 3">
            <a:extLst>
              <a:ext uri="{FF2B5EF4-FFF2-40B4-BE49-F238E27FC236}">
                <a16:creationId xmlns:a16="http://schemas.microsoft.com/office/drawing/2014/main" id="{446344F8-56F8-49D3-B194-732358DCA6E6}"/>
              </a:ext>
            </a:extLst>
          </p:cNvPr>
          <p:cNvSpPr/>
          <p:nvPr/>
        </p:nvSpPr>
        <p:spPr>
          <a:xfrm>
            <a:off x="4582038" y="3797422"/>
            <a:ext cx="1624613" cy="736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549D664F-B461-4C60-99DC-C0E5AEA5C644}"/>
              </a:ext>
            </a:extLst>
          </p:cNvPr>
          <p:cNvCxnSpPr/>
          <p:nvPr/>
        </p:nvCxnSpPr>
        <p:spPr>
          <a:xfrm>
            <a:off x="2055179" y="4028251"/>
            <a:ext cx="24147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999163-D771-465D-BECC-5F2E55CF95F1}"/>
              </a:ext>
            </a:extLst>
          </p:cNvPr>
          <p:cNvSpPr txBox="1"/>
          <p:nvPr/>
        </p:nvSpPr>
        <p:spPr>
          <a:xfrm>
            <a:off x="2093177" y="3807745"/>
            <a:ext cx="2669960" cy="276999"/>
          </a:xfrm>
          <a:prstGeom prst="rect">
            <a:avLst/>
          </a:prstGeom>
          <a:noFill/>
          <a:ln w="63500">
            <a:noFill/>
            <a:miter lim="800000"/>
          </a:ln>
        </p:spPr>
        <p:txBody>
          <a:bodyPr wrap="square">
            <a:spAutoFit/>
          </a:bodyPr>
          <a:lstStyle/>
          <a:p>
            <a:r>
              <a:rPr lang="en-US" sz="1200" dirty="0"/>
              <a:t>Submits correct login information</a:t>
            </a:r>
          </a:p>
        </p:txBody>
      </p:sp>
      <p:sp>
        <p:nvSpPr>
          <p:cNvPr id="11" name="TextBox 10">
            <a:extLst>
              <a:ext uri="{FF2B5EF4-FFF2-40B4-BE49-F238E27FC236}">
                <a16:creationId xmlns:a16="http://schemas.microsoft.com/office/drawing/2014/main" id="{7EC07DB3-6E1E-4F76-9356-0924413E6BE5}"/>
              </a:ext>
            </a:extLst>
          </p:cNvPr>
          <p:cNvSpPr txBox="1"/>
          <p:nvPr/>
        </p:nvSpPr>
        <p:spPr>
          <a:xfrm>
            <a:off x="2340433" y="4265565"/>
            <a:ext cx="2086253" cy="276999"/>
          </a:xfrm>
          <a:prstGeom prst="rect">
            <a:avLst/>
          </a:prstGeom>
          <a:ln w="63500">
            <a:noFill/>
            <a:miter lim="800000"/>
          </a:ln>
        </p:spPr>
        <p:txBody>
          <a:bodyPr wrap="square" rtlCol="0">
            <a:spAutoFit/>
          </a:bodyPr>
          <a:lstStyle/>
          <a:p>
            <a:pPr marL="0" indent="0" algn="l">
              <a:buNone/>
            </a:pPr>
            <a:r>
              <a:rPr lang="en-US" sz="1200" cap="none" spc="0" dirty="0">
                <a:ln>
                  <a:noFill/>
                </a:ln>
                <a:solidFill>
                  <a:schemeClr val="tx1"/>
                </a:solidFill>
                <a:effectLst/>
                <a:latin typeface="Arial" panose="020B0604020202020204" pitchFamily="34" charset="0"/>
                <a:cs typeface="Arial" panose="020B0604020202020204" pitchFamily="34" charset="0"/>
              </a:rPr>
              <a:t>Returns authentication key</a:t>
            </a:r>
          </a:p>
        </p:txBody>
      </p:sp>
      <p:cxnSp>
        <p:nvCxnSpPr>
          <p:cNvPr id="15" name="Straight Arrow Connector 14">
            <a:extLst>
              <a:ext uri="{FF2B5EF4-FFF2-40B4-BE49-F238E27FC236}">
                <a16:creationId xmlns:a16="http://schemas.microsoft.com/office/drawing/2014/main" id="{9F2C44BD-0D52-474D-8BCC-768AA16C005D}"/>
              </a:ext>
            </a:extLst>
          </p:cNvPr>
          <p:cNvCxnSpPr/>
          <p:nvPr/>
        </p:nvCxnSpPr>
        <p:spPr>
          <a:xfrm flipH="1">
            <a:off x="2151151" y="4339230"/>
            <a:ext cx="24147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text, screenshot, monitor, black&#10;&#10;Description automatically generated">
            <a:extLst>
              <a:ext uri="{FF2B5EF4-FFF2-40B4-BE49-F238E27FC236}">
                <a16:creationId xmlns:a16="http://schemas.microsoft.com/office/drawing/2014/main" id="{843A550A-6E9F-45EB-B663-A86F09B558B7}"/>
              </a:ext>
            </a:extLst>
          </p:cNvPr>
          <p:cNvPicPr>
            <a:picLocks noChangeAspect="1"/>
          </p:cNvPicPr>
          <p:nvPr/>
        </p:nvPicPr>
        <p:blipFill rotWithShape="1">
          <a:blip r:embed="rId2">
            <a:extLst>
              <a:ext uri="{28A0092B-C50C-407E-A947-70E740481C1C}">
                <a14:useLocalDpi xmlns:a14="http://schemas.microsoft.com/office/drawing/2010/main" val="0"/>
              </a:ext>
            </a:extLst>
          </a:blip>
          <a:srcRect l="22736" t="16440" r="43641" b="30744"/>
          <a:stretch/>
        </p:blipFill>
        <p:spPr>
          <a:xfrm>
            <a:off x="6658643" y="1966248"/>
            <a:ext cx="5204461" cy="4598633"/>
          </a:xfrm>
          <a:prstGeom prst="rect">
            <a:avLst/>
          </a:prstGeom>
          <a:ln>
            <a:noFill/>
          </a:ln>
          <a:effectLst>
            <a:outerShdw blurRad="190500" algn="tl" rotWithShape="0">
              <a:srgbClr val="000000">
                <a:alpha val="70000"/>
              </a:srgbClr>
            </a:outerShdw>
          </a:effectLst>
        </p:spPr>
      </p:pic>
      <p:sp>
        <p:nvSpPr>
          <p:cNvPr id="10" name="Content Placeholder 1">
            <a:extLst>
              <a:ext uri="{FF2B5EF4-FFF2-40B4-BE49-F238E27FC236}">
                <a16:creationId xmlns:a16="http://schemas.microsoft.com/office/drawing/2014/main" id="{C0F8E573-71A3-4E38-A5E4-A90629921EC7}"/>
              </a:ext>
            </a:extLst>
          </p:cNvPr>
          <p:cNvSpPr txBox="1">
            <a:spLocks/>
          </p:cNvSpPr>
          <p:nvPr/>
        </p:nvSpPr>
        <p:spPr>
          <a:xfrm>
            <a:off x="455918" y="191709"/>
            <a:ext cx="11550959" cy="9982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dirty="0"/>
          </a:p>
          <a:p>
            <a:pPr marL="0" indent="0" algn="ctr">
              <a:buNone/>
            </a:pPr>
            <a:r>
              <a:rPr lang="en-US" sz="4400" dirty="0"/>
              <a:t>REST API</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8159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7CFDDE-4546-4760-B4CE-CB61DEB06A7C}"/>
              </a:ext>
            </a:extLst>
          </p:cNvPr>
          <p:cNvSpPr>
            <a:spLocks noGrp="1"/>
          </p:cNvSpPr>
          <p:nvPr>
            <p:ph idx="1"/>
          </p:nvPr>
        </p:nvSpPr>
        <p:spPr/>
        <p:txBody>
          <a:bodyPr/>
          <a:lstStyle/>
          <a:p>
            <a:pPr marL="914400" lvl="2" indent="0">
              <a:buNone/>
            </a:pPr>
            <a:endParaRPr lang="en-US" dirty="0"/>
          </a:p>
          <a:p>
            <a:pPr marL="914400" lvl="2" indent="0">
              <a:buNone/>
            </a:pPr>
            <a:r>
              <a:rPr lang="en-US" dirty="0"/>
              <a:t>       		   Data integrity enforced by SQL constraints</a:t>
            </a:r>
          </a:p>
          <a:p>
            <a:endParaRPr lang="en-US" dirty="0"/>
          </a:p>
          <a:p>
            <a:endParaRPr lang="en-US" dirty="0"/>
          </a:p>
        </p:txBody>
      </p:sp>
      <p:pic>
        <p:nvPicPr>
          <p:cNvPr id="4" name="Picture 3" descr="A picture containing text, screenshot, computer, electronics&#10;&#10;Description automatically generated">
            <a:extLst>
              <a:ext uri="{FF2B5EF4-FFF2-40B4-BE49-F238E27FC236}">
                <a16:creationId xmlns:a16="http://schemas.microsoft.com/office/drawing/2014/main" id="{C5D260CA-49BB-4196-8B7B-FADF606D05E0}"/>
              </a:ext>
            </a:extLst>
          </p:cNvPr>
          <p:cNvPicPr>
            <a:picLocks noChangeAspect="1"/>
          </p:cNvPicPr>
          <p:nvPr/>
        </p:nvPicPr>
        <p:blipFill rotWithShape="1">
          <a:blip r:embed="rId2">
            <a:extLst>
              <a:ext uri="{28A0092B-C50C-407E-A947-70E740481C1C}">
                <a14:useLocalDpi xmlns:a14="http://schemas.microsoft.com/office/drawing/2010/main" val="0"/>
              </a:ext>
            </a:extLst>
          </a:blip>
          <a:srcRect l="23155" t="25760" r="48374" b="39676"/>
          <a:stretch/>
        </p:blipFill>
        <p:spPr>
          <a:xfrm>
            <a:off x="2782917" y="1956600"/>
            <a:ext cx="6896963" cy="4709690"/>
          </a:xfrm>
          <a:prstGeom prst="rect">
            <a:avLst/>
          </a:prstGeom>
          <a:ln>
            <a:noFill/>
          </a:ln>
          <a:effectLst>
            <a:outerShdw blurRad="190500" algn="tl" rotWithShape="0">
              <a:srgbClr val="000000">
                <a:alpha val="70000"/>
              </a:srgbClr>
            </a:outerShdw>
          </a:effectLst>
        </p:spPr>
      </p:pic>
      <p:sp>
        <p:nvSpPr>
          <p:cNvPr id="5" name="Content Placeholder 1">
            <a:extLst>
              <a:ext uri="{FF2B5EF4-FFF2-40B4-BE49-F238E27FC236}">
                <a16:creationId xmlns:a16="http://schemas.microsoft.com/office/drawing/2014/main" id="{42578C49-6193-4BE4-A597-22A1E22015E3}"/>
              </a:ext>
            </a:extLst>
          </p:cNvPr>
          <p:cNvSpPr txBox="1">
            <a:spLocks/>
          </p:cNvSpPr>
          <p:nvPr/>
        </p:nvSpPr>
        <p:spPr>
          <a:xfrm>
            <a:off x="455918" y="191709"/>
            <a:ext cx="11550959" cy="9982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dirty="0"/>
          </a:p>
          <a:p>
            <a:pPr marL="0" indent="0" algn="ctr">
              <a:buNone/>
            </a:pPr>
            <a:r>
              <a:rPr lang="en-US" sz="4400" dirty="0"/>
              <a:t>Data Access Layer</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661849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336B21-C784-4946-A6D0-3325A6652BCB}"/>
              </a:ext>
            </a:extLst>
          </p:cNvPr>
          <p:cNvSpPr>
            <a:spLocks noGrp="1"/>
          </p:cNvSpPr>
          <p:nvPr>
            <p:ph idx="1"/>
          </p:nvPr>
        </p:nvSpPr>
        <p:spPr>
          <a:xfrm>
            <a:off x="838200" y="894698"/>
            <a:ext cx="10515600" cy="5425401"/>
          </a:xfrm>
        </p:spPr>
        <p:txBody>
          <a:bodyPr vert="horz" lIns="91440" tIns="45720" rIns="91440" bIns="45720" rtlCol="0" anchor="t">
            <a:normAutofit/>
          </a:bodyPr>
          <a:lstStyle/>
          <a:p>
            <a:pPr marL="0" indent="0">
              <a:buNone/>
            </a:pPr>
            <a:endParaRPr lang="en-US" dirty="0"/>
          </a:p>
          <a:p>
            <a:pPr lvl="3"/>
            <a:r>
              <a:rPr lang="en-US" dirty="0"/>
              <a:t>Input validation</a:t>
            </a:r>
          </a:p>
        </p:txBody>
      </p:sp>
      <p:pic>
        <p:nvPicPr>
          <p:cNvPr id="4" name="Picture 3" descr="Text&#10;&#10;Description automatically generated">
            <a:extLst>
              <a:ext uri="{FF2B5EF4-FFF2-40B4-BE49-F238E27FC236}">
                <a16:creationId xmlns:a16="http://schemas.microsoft.com/office/drawing/2014/main" id="{B0760FF3-B933-43CB-83ED-F5D575CC0424}"/>
              </a:ext>
            </a:extLst>
          </p:cNvPr>
          <p:cNvPicPr>
            <a:picLocks noChangeAspect="1"/>
          </p:cNvPicPr>
          <p:nvPr/>
        </p:nvPicPr>
        <p:blipFill rotWithShape="1">
          <a:blip r:embed="rId2">
            <a:extLst>
              <a:ext uri="{28A0092B-C50C-407E-A947-70E740481C1C}">
                <a14:useLocalDpi xmlns:a14="http://schemas.microsoft.com/office/drawing/2010/main" val="0"/>
              </a:ext>
            </a:extLst>
          </a:blip>
          <a:srcRect l="25558" t="18771" r="40947" b="37734"/>
          <a:stretch/>
        </p:blipFill>
        <p:spPr>
          <a:xfrm>
            <a:off x="3143509" y="2083271"/>
            <a:ext cx="5740347" cy="4192949"/>
          </a:xfrm>
          <a:prstGeom prst="rect">
            <a:avLst/>
          </a:prstGeom>
          <a:ln>
            <a:noFill/>
          </a:ln>
          <a:effectLst>
            <a:outerShdw blurRad="190500" algn="tl" rotWithShape="0">
              <a:srgbClr val="000000">
                <a:alpha val="70000"/>
              </a:srgbClr>
            </a:outerShdw>
          </a:effectLst>
        </p:spPr>
      </p:pic>
      <p:sp>
        <p:nvSpPr>
          <p:cNvPr id="6" name="Content Placeholder 1">
            <a:extLst>
              <a:ext uri="{FF2B5EF4-FFF2-40B4-BE49-F238E27FC236}">
                <a16:creationId xmlns:a16="http://schemas.microsoft.com/office/drawing/2014/main" id="{1C61DDFF-118B-4575-BF24-DF4B798B0906}"/>
              </a:ext>
            </a:extLst>
          </p:cNvPr>
          <p:cNvSpPr txBox="1">
            <a:spLocks/>
          </p:cNvSpPr>
          <p:nvPr/>
        </p:nvSpPr>
        <p:spPr>
          <a:xfrm>
            <a:off x="455918" y="191709"/>
            <a:ext cx="11550959" cy="9982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dirty="0"/>
          </a:p>
          <a:p>
            <a:pPr marL="0" indent="0" algn="ctr">
              <a:buNone/>
            </a:pPr>
            <a:r>
              <a:rPr lang="en-US" sz="4400" dirty="0"/>
              <a:t>Client</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0000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64E8B-61DC-4AA8-9269-5FB5B49BFD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60" t="79890" r="59360" b="7018"/>
          <a:stretch/>
        </p:blipFill>
        <p:spPr>
          <a:xfrm>
            <a:off x="2520531" y="2523477"/>
            <a:ext cx="7865616" cy="1505380"/>
          </a:xfrm>
          <a:prstGeom prst="rect">
            <a:avLst/>
          </a:prstGeom>
          <a:ln>
            <a:noFill/>
          </a:ln>
          <a:effectLst>
            <a:outerShdw blurRad="190500" algn="tl" rotWithShape="0">
              <a:srgbClr val="000000">
                <a:alpha val="70000"/>
              </a:srgbClr>
            </a:outerShdw>
          </a:effectLst>
        </p:spPr>
      </p:pic>
      <p:sp>
        <p:nvSpPr>
          <p:cNvPr id="6" name="Content Placeholder 1">
            <a:extLst>
              <a:ext uri="{FF2B5EF4-FFF2-40B4-BE49-F238E27FC236}">
                <a16:creationId xmlns:a16="http://schemas.microsoft.com/office/drawing/2014/main" id="{1C61DDFF-118B-4575-BF24-DF4B798B0906}"/>
              </a:ext>
            </a:extLst>
          </p:cNvPr>
          <p:cNvSpPr txBox="1">
            <a:spLocks/>
          </p:cNvSpPr>
          <p:nvPr/>
        </p:nvSpPr>
        <p:spPr>
          <a:xfrm>
            <a:off x="455918" y="191709"/>
            <a:ext cx="11550959" cy="9982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dirty="0"/>
          </a:p>
          <a:p>
            <a:pPr marL="0" indent="0" algn="ctr">
              <a:buNone/>
            </a:pPr>
            <a:r>
              <a:rPr lang="en-US" sz="4400" dirty="0"/>
              <a:t>DDOS Monitoring</a:t>
            </a:r>
          </a:p>
          <a:p>
            <a:pPr marL="0" indent="0">
              <a:buNone/>
            </a:pPr>
            <a:endParaRPr lang="en-US" dirty="0"/>
          </a:p>
        </p:txBody>
      </p:sp>
    </p:spTree>
    <p:extLst>
      <p:ext uri="{BB962C8B-B14F-4D97-AF65-F5344CB8AC3E}">
        <p14:creationId xmlns:p14="http://schemas.microsoft.com/office/powerpoint/2010/main" val="79075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336B21-C784-4946-A6D0-3325A6652BCB}"/>
              </a:ext>
            </a:extLst>
          </p:cNvPr>
          <p:cNvSpPr>
            <a:spLocks noGrp="1"/>
          </p:cNvSpPr>
          <p:nvPr>
            <p:ph idx="1"/>
          </p:nvPr>
        </p:nvSpPr>
        <p:spPr>
          <a:xfrm>
            <a:off x="838200" y="894698"/>
            <a:ext cx="10515600" cy="5425401"/>
          </a:xfrm>
        </p:spPr>
        <p:txBody>
          <a:bodyPr vert="horz" lIns="91440" tIns="45720" rIns="91440" bIns="45720" rtlCol="0" anchor="t">
            <a:normAutofit/>
          </a:bodyPr>
          <a:lstStyle/>
          <a:p>
            <a:pPr marL="0" indent="0">
              <a:buNone/>
            </a:pPr>
            <a:endParaRPr lang="en-US" dirty="0"/>
          </a:p>
          <a:p>
            <a:pPr lvl="3"/>
            <a:r>
              <a:rPr lang="en-US" dirty="0"/>
              <a:t>We used </a:t>
            </a:r>
            <a:r>
              <a:rPr lang="en-GB" dirty="0"/>
              <a:t>parameterized</a:t>
            </a:r>
            <a:r>
              <a:rPr lang="en-US" dirty="0"/>
              <a:t> queries, so that SQL injection attacks are prevented</a:t>
            </a:r>
          </a:p>
        </p:txBody>
      </p:sp>
      <p:sp>
        <p:nvSpPr>
          <p:cNvPr id="6" name="Content Placeholder 1">
            <a:extLst>
              <a:ext uri="{FF2B5EF4-FFF2-40B4-BE49-F238E27FC236}">
                <a16:creationId xmlns:a16="http://schemas.microsoft.com/office/drawing/2014/main" id="{1C61DDFF-118B-4575-BF24-DF4B798B0906}"/>
              </a:ext>
            </a:extLst>
          </p:cNvPr>
          <p:cNvSpPr txBox="1">
            <a:spLocks/>
          </p:cNvSpPr>
          <p:nvPr/>
        </p:nvSpPr>
        <p:spPr>
          <a:xfrm>
            <a:off x="455918" y="191709"/>
            <a:ext cx="11550959" cy="9982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dirty="0"/>
          </a:p>
          <a:p>
            <a:pPr marL="0" indent="0" algn="ctr">
              <a:buNone/>
            </a:pPr>
            <a:r>
              <a:rPr lang="en-US" sz="4400" dirty="0"/>
              <a:t>SQL injection attack prevention</a:t>
            </a:r>
          </a:p>
          <a:p>
            <a:pPr marL="0" indent="0">
              <a:buFont typeface="Wingdings" panose="05000000000000000000" pitchFamily="2" charset="2"/>
              <a:buNone/>
            </a:pPr>
            <a:endParaRPr lang="en-US" dirty="0"/>
          </a:p>
        </p:txBody>
      </p:sp>
      <p:pic>
        <p:nvPicPr>
          <p:cNvPr id="5" name="Picture 4" descr="Text&#10;&#10;Description automatically generated">
            <a:extLst>
              <a:ext uri="{FF2B5EF4-FFF2-40B4-BE49-F238E27FC236}">
                <a16:creationId xmlns:a16="http://schemas.microsoft.com/office/drawing/2014/main" id="{D97571CC-9218-42C8-953E-F2059092DACD}"/>
              </a:ext>
            </a:extLst>
          </p:cNvPr>
          <p:cNvPicPr>
            <a:picLocks noChangeAspect="1"/>
          </p:cNvPicPr>
          <p:nvPr/>
        </p:nvPicPr>
        <p:blipFill rotWithShape="1">
          <a:blip r:embed="rId2">
            <a:extLst>
              <a:ext uri="{28A0092B-C50C-407E-A947-70E740481C1C}">
                <a14:useLocalDpi xmlns:a14="http://schemas.microsoft.com/office/drawing/2010/main" val="0"/>
              </a:ext>
            </a:extLst>
          </a:blip>
          <a:srcRect l="22266" t="30971" r="36953" b="55835"/>
          <a:stretch/>
        </p:blipFill>
        <p:spPr>
          <a:xfrm>
            <a:off x="2133599" y="2809874"/>
            <a:ext cx="8530998" cy="15525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454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2D8C29D-D62E-4CC2-9445-946CF7F5F2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51" t="7727" r="43876" b="37312"/>
          <a:stretch/>
        </p:blipFill>
        <p:spPr>
          <a:xfrm>
            <a:off x="742950" y="1743075"/>
            <a:ext cx="4676775" cy="4218532"/>
          </a:xfrm>
          <a:prstGeom prst="rect">
            <a:avLst/>
          </a:prstGeom>
          <a:ln>
            <a:noFill/>
          </a:ln>
          <a:effectLst>
            <a:outerShdw blurRad="190500" algn="tl" rotWithShape="0">
              <a:srgbClr val="000000">
                <a:alpha val="70000"/>
              </a:srgbClr>
            </a:outerShdw>
          </a:effectLst>
        </p:spPr>
      </p:pic>
      <p:sp>
        <p:nvSpPr>
          <p:cNvPr id="3" name="Content Placeholder 1">
            <a:extLst>
              <a:ext uri="{FF2B5EF4-FFF2-40B4-BE49-F238E27FC236}">
                <a16:creationId xmlns:a16="http://schemas.microsoft.com/office/drawing/2014/main" id="{E7301A87-C63E-4485-B0CC-4B79B2E9D5B8}"/>
              </a:ext>
            </a:extLst>
          </p:cNvPr>
          <p:cNvSpPr txBox="1">
            <a:spLocks/>
          </p:cNvSpPr>
          <p:nvPr/>
        </p:nvSpPr>
        <p:spPr>
          <a:xfrm>
            <a:off x="455918" y="191709"/>
            <a:ext cx="11550959" cy="9982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dirty="0"/>
          </a:p>
          <a:p>
            <a:pPr marL="0" indent="0" algn="ctr">
              <a:buNone/>
            </a:pPr>
            <a:r>
              <a:rPr lang="en-US" sz="4400" dirty="0"/>
              <a:t>Cryptography</a:t>
            </a:r>
          </a:p>
          <a:p>
            <a:pPr marL="0" indent="0">
              <a:buFont typeface="Wingdings" panose="05000000000000000000" pitchFamily="2" charset="2"/>
              <a:buNone/>
            </a:pPr>
            <a:endParaRPr lang="en-US" dirty="0"/>
          </a:p>
        </p:txBody>
      </p:sp>
      <p:pic>
        <p:nvPicPr>
          <p:cNvPr id="7" name="Picture 6" descr="Text&#10;&#10;Description automatically generated">
            <a:extLst>
              <a:ext uri="{FF2B5EF4-FFF2-40B4-BE49-F238E27FC236}">
                <a16:creationId xmlns:a16="http://schemas.microsoft.com/office/drawing/2014/main" id="{B2D6F53C-6612-4FB5-AE5F-78C065D9E8E9}"/>
              </a:ext>
            </a:extLst>
          </p:cNvPr>
          <p:cNvPicPr>
            <a:picLocks noChangeAspect="1"/>
          </p:cNvPicPr>
          <p:nvPr/>
        </p:nvPicPr>
        <p:blipFill rotWithShape="1">
          <a:blip r:embed="rId3">
            <a:extLst>
              <a:ext uri="{28A0092B-C50C-407E-A947-70E740481C1C}">
                <a14:useLocalDpi xmlns:a14="http://schemas.microsoft.com/office/drawing/2010/main" val="0"/>
              </a:ext>
            </a:extLst>
          </a:blip>
          <a:srcRect l="22031" t="20278" r="42891" b="62778"/>
          <a:stretch/>
        </p:blipFill>
        <p:spPr>
          <a:xfrm>
            <a:off x="5619750" y="2735537"/>
            <a:ext cx="6309922" cy="1714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52271" y="1534687"/>
            <a:ext cx="10515600" cy="5425401"/>
          </a:xfrm>
        </p:spPr>
        <p:txBody>
          <a:bodyPr vert="horz" lIns="91440" tIns="45720" rIns="91440" bIns="45720" rtlCol="0" anchor="t">
            <a:normAutofit/>
          </a:bodyPr>
          <a:lstStyle/>
          <a:p>
            <a:pPr lvl="1"/>
            <a:endParaRPr lang="en-GB" sz="3200" dirty="0"/>
          </a:p>
          <a:p>
            <a:pPr marL="457200" lvl="1" indent="0">
              <a:lnSpc>
                <a:spcPct val="200000"/>
              </a:lnSpc>
              <a:buNone/>
            </a:pPr>
            <a:r>
              <a:rPr lang="en-GB" dirty="0">
                <a:latin typeface="Arial"/>
                <a:cs typeface="Arial"/>
              </a:rPr>
              <a:t>Adam Cox</a:t>
            </a:r>
          </a:p>
          <a:p>
            <a:pPr marL="457200" lvl="1" indent="0">
              <a:lnSpc>
                <a:spcPct val="200000"/>
              </a:lnSpc>
              <a:buNone/>
            </a:pPr>
            <a:r>
              <a:rPr lang="en-GB" dirty="0">
                <a:latin typeface="Arial"/>
                <a:cs typeface="Arial"/>
              </a:rPr>
              <a:t>Uzayr Parak</a:t>
            </a:r>
          </a:p>
          <a:p>
            <a:pPr marL="457200" lvl="1" indent="0">
              <a:lnSpc>
                <a:spcPct val="200000"/>
              </a:lnSpc>
              <a:buNone/>
            </a:pPr>
            <a:r>
              <a:rPr lang="en-GB" dirty="0">
                <a:latin typeface="Arial"/>
                <a:cs typeface="Arial"/>
              </a:rPr>
              <a:t>David Bouret</a:t>
            </a:r>
          </a:p>
          <a:p>
            <a:pPr marL="457200" lvl="1" indent="0">
              <a:lnSpc>
                <a:spcPct val="200000"/>
              </a:lnSpc>
              <a:buNone/>
            </a:pPr>
            <a:r>
              <a:rPr lang="en-GB" dirty="0">
                <a:latin typeface="Arial"/>
                <a:cs typeface="Arial"/>
              </a:rPr>
              <a:t>Yohay Samson</a:t>
            </a:r>
          </a:p>
          <a:p>
            <a:pPr lvl="1"/>
            <a:endParaRPr lang="en-GB" dirty="0"/>
          </a:p>
        </p:txBody>
      </p:sp>
      <p:pic>
        <p:nvPicPr>
          <p:cNvPr id="4" name="Graphic 3" descr="Rocket">
            <a:extLst>
              <a:ext uri="{FF2B5EF4-FFF2-40B4-BE49-F238E27FC236}">
                <a16:creationId xmlns:a16="http://schemas.microsoft.com/office/drawing/2014/main" id="{B0C3DE51-329B-4D8F-8FDE-DEBFD3C409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615878">
            <a:off x="6139678" y="2984706"/>
            <a:ext cx="2020761" cy="2020761"/>
          </a:xfrm>
          <a:prstGeom prst="rect">
            <a:avLst/>
          </a:prstGeom>
        </p:spPr>
      </p:pic>
      <p:sp>
        <p:nvSpPr>
          <p:cNvPr id="6" name="TextBox 5">
            <a:extLst>
              <a:ext uri="{FF2B5EF4-FFF2-40B4-BE49-F238E27FC236}">
                <a16:creationId xmlns:a16="http://schemas.microsoft.com/office/drawing/2014/main" id="{4CA3B89E-EC05-407E-A7BB-12DC13AD6F5E}"/>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cap="none" spc="0" dirty="0">
                <a:ln>
                  <a:noFill/>
                </a:ln>
                <a:solidFill>
                  <a:schemeClr val="tx1"/>
                </a:solidFill>
                <a:effectLst/>
                <a:latin typeface="Arial" panose="020B0604020202020204" pitchFamily="34" charset="0"/>
                <a:cs typeface="Arial" panose="020B0604020202020204" pitchFamily="34" charset="0"/>
              </a:rPr>
              <a:t>Team Members</a:t>
            </a:r>
          </a:p>
        </p:txBody>
      </p:sp>
    </p:spTree>
    <p:extLst>
      <p:ext uri="{BB962C8B-B14F-4D97-AF65-F5344CB8AC3E}">
        <p14:creationId xmlns:p14="http://schemas.microsoft.com/office/powerpoint/2010/main" val="80033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D794202-FEA3-488C-8B76-004F5B3EA6E9}"/>
              </a:ext>
            </a:extLst>
          </p:cNvPr>
          <p:cNvSpPr>
            <a:spLocks noGrp="1"/>
          </p:cNvSpPr>
          <p:nvPr>
            <p:ph idx="1"/>
          </p:nvPr>
        </p:nvSpPr>
        <p:spPr/>
        <p:txBody>
          <a:bodyPr vert="horz" lIns="91440" tIns="45720" rIns="91440" bIns="45720" rtlCol="0" anchor="t">
            <a:normAutofit fontScale="77500" lnSpcReduction="20000"/>
          </a:bodyPr>
          <a:lstStyle/>
          <a:p>
            <a:pPr>
              <a:lnSpc>
                <a:spcPct val="170000"/>
              </a:lnSpc>
            </a:pPr>
            <a:r>
              <a:rPr lang="en-US" sz="2200" dirty="0">
                <a:latin typeface="Arial"/>
                <a:cs typeface="Arial"/>
              </a:rPr>
              <a:t>Our Flask server provides a synchronous service. If we were to scale the project up, we may want to use a server which can handle multiple concurrent requests, i.e., Asynchronous service</a:t>
            </a:r>
          </a:p>
          <a:p>
            <a:pPr>
              <a:lnSpc>
                <a:spcPct val="170000"/>
              </a:lnSpc>
            </a:pPr>
            <a:r>
              <a:rPr lang="en-US" sz="2200" dirty="0">
                <a:latin typeface="Arial"/>
                <a:cs typeface="Arial"/>
              </a:rPr>
              <a:t>We may want to adopt a microservice architecture to help improve the projects scalability/modularity, as the project grows</a:t>
            </a:r>
          </a:p>
          <a:p>
            <a:pPr>
              <a:lnSpc>
                <a:spcPct val="170000"/>
              </a:lnSpc>
            </a:pPr>
            <a:r>
              <a:rPr lang="en-US" sz="2200" dirty="0">
                <a:latin typeface="Arial"/>
                <a:cs typeface="Arial"/>
              </a:rPr>
              <a:t>We may want to consider using different programming languages of different paradigms that are most suitable for their specific applications, i.e., functional languages could help with scalable concurrency </a:t>
            </a:r>
            <a:endParaRPr lang="en-US" sz="2200" dirty="0"/>
          </a:p>
          <a:p>
            <a:pPr>
              <a:lnSpc>
                <a:spcPct val="170000"/>
              </a:lnSpc>
            </a:pPr>
            <a:r>
              <a:rPr lang="en-US" sz="2200" dirty="0">
                <a:latin typeface="Arial"/>
                <a:cs typeface="Arial"/>
              </a:rPr>
              <a:t>The work we have done so far resembles the first sprint of an agile development process. Before proceeding to the next phase of development, we would want to consult with the project stakeholders to assess how closely the proposed prototypes meets their needs. We would want to use a form of secure SCRUM going forward. </a:t>
            </a:r>
            <a:endParaRPr lang="en-US" sz="2200" dirty="0"/>
          </a:p>
          <a:p>
            <a:pPr marL="0" indent="0">
              <a:lnSpc>
                <a:spcPct val="170000"/>
              </a:lnSpc>
              <a:buNone/>
            </a:pPr>
            <a:endParaRPr lang="en-US" dirty="0"/>
          </a:p>
          <a:p>
            <a:pPr>
              <a:lnSpc>
                <a:spcPct val="170000"/>
              </a:lnSpc>
            </a:pPr>
            <a:endParaRPr lang="en-US" dirty="0"/>
          </a:p>
          <a:p>
            <a:pPr>
              <a:lnSpc>
                <a:spcPct val="170000"/>
              </a:lnSpc>
            </a:pPr>
            <a:endParaRPr lang="en-US" dirty="0"/>
          </a:p>
          <a:p>
            <a:pPr>
              <a:lnSpc>
                <a:spcPct val="170000"/>
              </a:lnSpc>
            </a:pPr>
            <a:endParaRPr lang="en-US" dirty="0"/>
          </a:p>
        </p:txBody>
      </p:sp>
      <p:sp>
        <p:nvSpPr>
          <p:cNvPr id="5" name="TextBox 4">
            <a:extLst>
              <a:ext uri="{FF2B5EF4-FFF2-40B4-BE49-F238E27FC236}">
                <a16:creationId xmlns:a16="http://schemas.microsoft.com/office/drawing/2014/main" id="{2D15B5E9-61B1-D144-848C-61B31FAA358B}"/>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algn="ctr"/>
            <a:r>
              <a:rPr lang="en-US" sz="2800" dirty="0">
                <a:latin typeface="Arial" panose="020B0604020202020204" pitchFamily="34" charset="0"/>
                <a:cs typeface="Arial" panose="020B0604020202020204" pitchFamily="34" charset="0"/>
              </a:rPr>
              <a:t>Roadmap to release</a:t>
            </a:r>
          </a:p>
        </p:txBody>
      </p:sp>
    </p:spTree>
    <p:extLst>
      <p:ext uri="{BB962C8B-B14F-4D97-AF65-F5344CB8AC3E}">
        <p14:creationId xmlns:p14="http://schemas.microsoft.com/office/powerpoint/2010/main" val="5331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81681B-E996-4DE2-A33B-5C802F095706}"/>
              </a:ext>
            </a:extLst>
          </p:cNvPr>
          <p:cNvSpPr>
            <a:spLocks noGrp="1"/>
          </p:cNvSpPr>
          <p:nvPr>
            <p:ph idx="1"/>
          </p:nvPr>
        </p:nvSpPr>
        <p:spPr/>
        <p:txBody>
          <a:bodyPr vert="horz" lIns="91440" tIns="45720" rIns="91440" bIns="45720" rtlCol="0" anchor="t">
            <a:normAutofit/>
          </a:bodyPr>
          <a:lstStyle/>
          <a:p>
            <a:pPr lvl="1"/>
            <a:endParaRPr lang="en-US" dirty="0"/>
          </a:p>
          <a:p>
            <a:pPr marL="457200" lvl="1" indent="0">
              <a:buNone/>
            </a:pPr>
            <a:endParaRPr lang="en-US" dirty="0"/>
          </a:p>
          <a:p>
            <a:pPr lvl="2"/>
            <a:endParaRPr lang="en-US" dirty="0"/>
          </a:p>
          <a:p>
            <a:pPr marL="914400" lvl="2" indent="0">
              <a:buNone/>
            </a:pPr>
            <a:endParaRPr lang="en-US" dirty="0"/>
          </a:p>
          <a:p>
            <a:pPr marL="914400" lvl="2" indent="0">
              <a:buNone/>
            </a:pPr>
            <a:r>
              <a:rPr lang="en-US" dirty="0">
                <a:latin typeface="Arial"/>
                <a:cs typeface="Arial"/>
              </a:rPr>
              <a:t>Thank you for your attention and a big thank you to Dr. Peoples.</a:t>
            </a:r>
          </a:p>
          <a:p>
            <a:pPr marL="914400" lvl="2" indent="0">
              <a:buNone/>
            </a:pPr>
            <a:endParaRPr lang="en-US" dirty="0"/>
          </a:p>
          <a:p>
            <a:pPr marL="914400" lvl="2" indent="0">
              <a:buNone/>
            </a:pPr>
            <a:endParaRPr lang="en-US" dirty="0"/>
          </a:p>
          <a:p>
            <a:pPr marL="914400" lvl="2" indent="0">
              <a:buNone/>
            </a:pPr>
            <a:endParaRPr lang="he-IL" dirty="0"/>
          </a:p>
        </p:txBody>
      </p:sp>
      <p:sp>
        <p:nvSpPr>
          <p:cNvPr id="6" name="TextBox 5">
            <a:extLst>
              <a:ext uri="{FF2B5EF4-FFF2-40B4-BE49-F238E27FC236}">
                <a16:creationId xmlns:a16="http://schemas.microsoft.com/office/drawing/2014/main" id="{661149BD-C8EC-4C0F-9CCE-7969FC6306E5}"/>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dirty="0">
                <a:latin typeface="Arial" panose="020B0604020202020204" pitchFamily="34" charset="0"/>
                <a:cs typeface="Arial" panose="020B0604020202020204" pitchFamily="34" charset="0"/>
              </a:rPr>
              <a:t>Summary</a:t>
            </a:r>
            <a:r>
              <a:rPr lang="en-US" sz="2800" cap="none" spc="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7635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C752E-F036-438B-8EB5-9A3FB627A91E}"/>
              </a:ext>
            </a:extLst>
          </p:cNvPr>
          <p:cNvSpPr>
            <a:spLocks noGrp="1"/>
          </p:cNvSpPr>
          <p:nvPr>
            <p:ph idx="1"/>
          </p:nvPr>
        </p:nvSpPr>
        <p:spPr/>
        <p:txBody>
          <a:bodyPr/>
          <a:lstStyle/>
          <a:p>
            <a:pPr marL="0" indent="0">
              <a:buNone/>
            </a:pPr>
            <a:r>
              <a:rPr lang="en-US" dirty="0"/>
              <a:t> </a:t>
            </a:r>
            <a:endParaRPr lang="he-IL" dirty="0"/>
          </a:p>
        </p:txBody>
      </p:sp>
      <p:pic>
        <p:nvPicPr>
          <p:cNvPr id="4" name="Picture 3">
            <a:extLst>
              <a:ext uri="{FF2B5EF4-FFF2-40B4-BE49-F238E27FC236}">
                <a16:creationId xmlns:a16="http://schemas.microsoft.com/office/drawing/2014/main" id="{E5FB096E-66C8-4874-BB0A-967B63B90F9A}"/>
              </a:ext>
            </a:extLst>
          </p:cNvPr>
          <p:cNvPicPr>
            <a:picLocks noChangeAspect="1"/>
          </p:cNvPicPr>
          <p:nvPr/>
        </p:nvPicPr>
        <p:blipFill>
          <a:blip r:embed="rId2"/>
          <a:stretch>
            <a:fillRect/>
          </a:stretch>
        </p:blipFill>
        <p:spPr>
          <a:xfrm>
            <a:off x="477570" y="1381705"/>
            <a:ext cx="7298444" cy="4362224"/>
          </a:xfrm>
          <a:prstGeom prst="rect">
            <a:avLst/>
          </a:prstGeom>
        </p:spPr>
      </p:pic>
      <p:sp>
        <p:nvSpPr>
          <p:cNvPr id="5" name="TextBox 4">
            <a:extLst>
              <a:ext uri="{FF2B5EF4-FFF2-40B4-BE49-F238E27FC236}">
                <a16:creationId xmlns:a16="http://schemas.microsoft.com/office/drawing/2014/main" id="{5665410A-DC22-4053-B144-1121A166FAA5}"/>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lIns="91440" tIns="45720" rIns="91440" bIns="45720" rtlCol="1" anchor="t">
            <a:spAutoFit/>
          </a:bodyPr>
          <a:lstStyle/>
          <a:p>
            <a:pPr algn="ctr"/>
            <a:r>
              <a:rPr lang="en-US" sz="2800" dirty="0">
                <a:latin typeface="Arial"/>
                <a:cs typeface="Arial"/>
              </a:rPr>
              <a:t>Development Process</a:t>
            </a:r>
            <a:endParaRPr lang="en-US" dirty="0"/>
          </a:p>
        </p:txBody>
      </p:sp>
      <p:sp>
        <p:nvSpPr>
          <p:cNvPr id="3" name="TextBox 2">
            <a:extLst>
              <a:ext uri="{FF2B5EF4-FFF2-40B4-BE49-F238E27FC236}">
                <a16:creationId xmlns:a16="http://schemas.microsoft.com/office/drawing/2014/main" id="{406678A8-29F7-4B94-AD82-51C5A604C6C2}"/>
              </a:ext>
            </a:extLst>
          </p:cNvPr>
          <p:cNvSpPr txBox="1"/>
          <p:nvPr/>
        </p:nvSpPr>
        <p:spPr>
          <a:xfrm>
            <a:off x="5232400" y="6204007"/>
            <a:ext cx="2743199" cy="276999"/>
          </a:xfrm>
          <a:prstGeom prst="rect">
            <a:avLst/>
          </a:prstGeom>
          <a:noFill/>
          <a:ln w="63500">
            <a:noFill/>
            <a:miter lim="800000"/>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Arial"/>
                <a:cs typeface="Arial"/>
              </a:rPr>
              <a:t>-Design Document-</a:t>
            </a:r>
            <a:endParaRPr lang="en-US" sz="1200" dirty="0"/>
          </a:p>
        </p:txBody>
      </p:sp>
      <p:graphicFrame>
        <p:nvGraphicFramePr>
          <p:cNvPr id="10" name="Table 9">
            <a:extLst>
              <a:ext uri="{FF2B5EF4-FFF2-40B4-BE49-F238E27FC236}">
                <a16:creationId xmlns:a16="http://schemas.microsoft.com/office/drawing/2014/main" id="{A72188C6-638E-426C-A0D8-64007B1E48F8}"/>
              </a:ext>
            </a:extLst>
          </p:cNvPr>
          <p:cNvGraphicFramePr>
            <a:graphicFrameLocks noGrp="1"/>
          </p:cNvGraphicFramePr>
          <p:nvPr>
            <p:extLst>
              <p:ext uri="{D42A27DB-BD31-4B8C-83A1-F6EECF244321}">
                <p14:modId xmlns:p14="http://schemas.microsoft.com/office/powerpoint/2010/main" val="2848115361"/>
              </p:ext>
            </p:extLst>
          </p:nvPr>
        </p:nvGraphicFramePr>
        <p:xfrm>
          <a:off x="7975599" y="1499207"/>
          <a:ext cx="3425825" cy="4304094"/>
        </p:xfrm>
        <a:graphic>
          <a:graphicData uri="http://schemas.openxmlformats.org/drawingml/2006/table">
            <a:tbl>
              <a:tblPr firstRow="1" firstCol="1" bandRow="1">
                <a:tableStyleId>{5C22544A-7EE6-4342-B048-85BDC9FD1C3A}</a:tableStyleId>
              </a:tblPr>
              <a:tblGrid>
                <a:gridCol w="3425825">
                  <a:extLst>
                    <a:ext uri="{9D8B030D-6E8A-4147-A177-3AD203B41FA5}">
                      <a16:colId xmlns:a16="http://schemas.microsoft.com/office/drawing/2014/main" val="1259603872"/>
                    </a:ext>
                  </a:extLst>
                </a:gridCol>
              </a:tblGrid>
              <a:tr h="0">
                <a:tc>
                  <a:txBody>
                    <a:bodyPr/>
                    <a:lstStyle/>
                    <a:p>
                      <a:pPr marL="0" marR="0">
                        <a:lnSpc>
                          <a:spcPct val="107000"/>
                        </a:lnSpc>
                        <a:spcBef>
                          <a:spcPts val="0"/>
                        </a:spcBef>
                        <a:spcAft>
                          <a:spcPts val="1500"/>
                        </a:spcAft>
                      </a:pPr>
                      <a:r>
                        <a:rPr lang="en-US" sz="1400" b="0" dirty="0">
                          <a:solidFill>
                            <a:srgbClr val="00B0F0"/>
                          </a:solidFill>
                          <a:effectLst/>
                        </a:rPr>
                        <a:t>4. Non-functional Requirements</a:t>
                      </a:r>
                      <a:endParaRPr lang="en-US" sz="1400" b="0" dirty="0">
                        <a:solidFill>
                          <a:srgbClr val="00B0F0"/>
                        </a:solidFill>
                        <a:effectLst/>
                        <a:latin typeface="Trade Gothic Next" panose="020B05030403030200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921196042"/>
                  </a:ext>
                </a:extLst>
              </a:tr>
              <a:tr h="0">
                <a:tc>
                  <a:txBody>
                    <a:bodyPr/>
                    <a:lstStyle/>
                    <a:p>
                      <a:pPr marL="342900" marR="0" lvl="0" indent="-342900">
                        <a:lnSpc>
                          <a:spcPct val="107000"/>
                        </a:lnSpc>
                        <a:spcBef>
                          <a:spcPts val="0"/>
                        </a:spcBef>
                        <a:spcAft>
                          <a:spcPts val="200"/>
                        </a:spcAft>
                        <a:buFont typeface="Symbol" panose="05050102010706020507" pitchFamily="18" charset="2"/>
                        <a:buChar char=""/>
                      </a:pPr>
                      <a:r>
                        <a:rPr lang="en-US" sz="1000" dirty="0">
                          <a:solidFill>
                            <a:schemeClr val="tx1"/>
                          </a:solidFill>
                          <a:effectLst/>
                        </a:rPr>
                        <a:t>The system will be available for use 24 hours a day, 7 days a week.</a:t>
                      </a:r>
                      <a:endParaRPr lang="en-US" sz="1200" dirty="0">
                        <a:solidFill>
                          <a:schemeClr val="tx1"/>
                        </a:solidFill>
                        <a:effectLst/>
                      </a:endParaRPr>
                    </a:p>
                    <a:p>
                      <a:pPr marL="342900" marR="0" lvl="0" indent="-342900">
                        <a:lnSpc>
                          <a:spcPct val="107000"/>
                        </a:lnSpc>
                        <a:spcBef>
                          <a:spcPts val="0"/>
                        </a:spcBef>
                        <a:spcAft>
                          <a:spcPts val="200"/>
                        </a:spcAft>
                        <a:buFont typeface="Symbol" panose="05050102010706020507" pitchFamily="18" charset="2"/>
                        <a:buChar char=""/>
                      </a:pPr>
                      <a:r>
                        <a:rPr lang="en-US" sz="1000" dirty="0">
                          <a:solidFill>
                            <a:schemeClr val="tx1"/>
                          </a:solidFill>
                          <a:effectLst/>
                        </a:rPr>
                        <a:t>Regulatory – The project will comply with the GDPR (Appendix A)</a:t>
                      </a:r>
                      <a:endParaRPr lang="en-US" sz="1200" dirty="0">
                        <a:solidFill>
                          <a:schemeClr val="tx1"/>
                        </a:solidFill>
                        <a:effectLst/>
                      </a:endParaRPr>
                    </a:p>
                    <a:p>
                      <a:pPr marL="342900" marR="0" lvl="0" indent="-342900">
                        <a:lnSpc>
                          <a:spcPct val="107000"/>
                        </a:lnSpc>
                        <a:spcBef>
                          <a:spcPts val="0"/>
                        </a:spcBef>
                        <a:spcAft>
                          <a:spcPts val="200"/>
                        </a:spcAft>
                        <a:buFont typeface="Symbol" panose="05050102010706020507" pitchFamily="18" charset="2"/>
                        <a:buChar char=""/>
                      </a:pPr>
                      <a:r>
                        <a:rPr lang="en-US" sz="1000" dirty="0">
                          <a:solidFill>
                            <a:schemeClr val="tx1"/>
                          </a:solidFill>
                          <a:effectLst/>
                        </a:rPr>
                        <a:t>Security - Mitigations will be taken to protect the attack surfaces and sensitive data (Section 6, Appendix E)</a:t>
                      </a:r>
                      <a:endParaRPr lang="en-US" sz="1200" dirty="0">
                        <a:solidFill>
                          <a:schemeClr val="tx1"/>
                        </a:solidFill>
                        <a:effectLst/>
                      </a:endParaRPr>
                    </a:p>
                    <a:p>
                      <a:pPr marL="342900" marR="0" lvl="0" indent="-342900">
                        <a:lnSpc>
                          <a:spcPct val="107000"/>
                        </a:lnSpc>
                        <a:spcBef>
                          <a:spcPts val="0"/>
                        </a:spcBef>
                        <a:spcAft>
                          <a:spcPts val="200"/>
                        </a:spcAft>
                        <a:buFont typeface="Symbol" panose="05050102010706020507" pitchFamily="18" charset="2"/>
                        <a:buChar char=""/>
                      </a:pPr>
                      <a:r>
                        <a:rPr lang="en-US" sz="1000" dirty="0">
                          <a:solidFill>
                            <a:schemeClr val="tx1"/>
                          </a:solidFill>
                          <a:effectLst/>
                        </a:rPr>
                        <a:t>Recoverability –The system mustn't crash. We will use error handling to catch exceptions and handle them appropriately. We will make our database transactions ATOMIC so that if any part of the transactions fails the whole transaction is cancelled and no fragmented data is added.</a:t>
                      </a:r>
                      <a:endParaRPr lang="en-US" sz="1200" dirty="0">
                        <a:solidFill>
                          <a:schemeClr val="tx1"/>
                        </a:solidFill>
                        <a:effectLst/>
                      </a:endParaRPr>
                    </a:p>
                    <a:p>
                      <a:pPr marL="342900" marR="0" lvl="0" indent="-342900">
                        <a:lnSpc>
                          <a:spcPct val="107000"/>
                        </a:lnSpc>
                        <a:spcBef>
                          <a:spcPts val="0"/>
                        </a:spcBef>
                        <a:spcAft>
                          <a:spcPts val="200"/>
                        </a:spcAft>
                        <a:buFont typeface="Symbol" panose="05050102010706020507" pitchFamily="18" charset="2"/>
                        <a:buChar char=""/>
                      </a:pPr>
                      <a:r>
                        <a:rPr lang="en-US" sz="1000" dirty="0">
                          <a:solidFill>
                            <a:schemeClr val="tx1"/>
                          </a:solidFill>
                          <a:effectLst/>
                        </a:rPr>
                        <a:t>Maintainability – We will use good OOP practices to keep the codebase maintainable. We will provide some documentation to help other developers understand the system. (Section 9)</a:t>
                      </a:r>
                      <a:endParaRPr lang="en-US" sz="1200" dirty="0">
                        <a:solidFill>
                          <a:schemeClr val="tx1"/>
                        </a:solidFill>
                        <a:effectLst/>
                      </a:endParaRPr>
                    </a:p>
                    <a:p>
                      <a:pPr marL="342900" marR="0" lvl="0" indent="-342900">
                        <a:lnSpc>
                          <a:spcPct val="107000"/>
                        </a:lnSpc>
                        <a:spcBef>
                          <a:spcPts val="0"/>
                        </a:spcBef>
                        <a:spcAft>
                          <a:spcPts val="200"/>
                        </a:spcAft>
                        <a:buFont typeface="Symbol" panose="05050102010706020507" pitchFamily="18" charset="2"/>
                        <a:buChar char=""/>
                      </a:pPr>
                      <a:r>
                        <a:rPr lang="en-US" sz="1000" dirty="0">
                          <a:solidFill>
                            <a:schemeClr val="tx1"/>
                          </a:solidFill>
                          <a:effectLst/>
                        </a:rPr>
                        <a:t>Domain-specific requirements - Data transfer will be affected by latency, as the ISS is a considerable distance from the control office. In addition, there will need to be a backup internet connectivity service in the event the main internet service fails. We do not want to lose communication between the ISS at any stage.</a:t>
                      </a:r>
                      <a:endParaRPr lang="en-US" sz="1200" dirty="0">
                        <a:solidFill>
                          <a:schemeClr val="tx1"/>
                        </a:solidFill>
                        <a:effectLst/>
                      </a:endParaRPr>
                    </a:p>
                    <a:p>
                      <a:pPr marL="0" marR="0">
                        <a:lnSpc>
                          <a:spcPct val="107000"/>
                        </a:lnSpc>
                        <a:spcBef>
                          <a:spcPts val="0"/>
                        </a:spcBef>
                        <a:spcAft>
                          <a:spcPts val="1500"/>
                        </a:spcAft>
                      </a:pPr>
                      <a:r>
                        <a:rPr lang="en-US" sz="1200" dirty="0">
                          <a:solidFill>
                            <a:schemeClr val="tx1"/>
                          </a:solidFill>
                          <a:effectLst/>
                        </a:rPr>
                        <a:t> </a:t>
                      </a:r>
                      <a:endParaRPr lang="en-US" sz="1200" dirty="0">
                        <a:solidFill>
                          <a:schemeClr val="tx1"/>
                        </a:solidFill>
                        <a:effectLst/>
                        <a:latin typeface="Trade Gothic Next" panose="020B05030403030200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670287509"/>
                  </a:ext>
                </a:extLst>
              </a:tr>
            </a:tbl>
          </a:graphicData>
        </a:graphic>
      </p:graphicFrame>
    </p:spTree>
    <p:extLst>
      <p:ext uri="{BB962C8B-B14F-4D97-AF65-F5344CB8AC3E}">
        <p14:creationId xmlns:p14="http://schemas.microsoft.com/office/powerpoint/2010/main" val="110785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CBDD7-4F90-4EE4-9474-57DC1091126C}"/>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cap="none" spc="0" dirty="0">
                <a:ln>
                  <a:noFill/>
                </a:ln>
                <a:solidFill>
                  <a:schemeClr val="tx1"/>
                </a:solidFill>
                <a:effectLst/>
                <a:latin typeface="Arial" panose="020B0604020202020204" pitchFamily="34" charset="0"/>
                <a:cs typeface="Arial" panose="020B0604020202020204" pitchFamily="34" charset="0"/>
              </a:rPr>
              <a:t>Security Principles </a:t>
            </a:r>
          </a:p>
        </p:txBody>
      </p:sp>
      <p:graphicFrame>
        <p:nvGraphicFramePr>
          <p:cNvPr id="3" name="Table 5">
            <a:extLst>
              <a:ext uri="{FF2B5EF4-FFF2-40B4-BE49-F238E27FC236}">
                <a16:creationId xmlns:a16="http://schemas.microsoft.com/office/drawing/2014/main" id="{6EE26ECC-EBA6-4D7F-881A-3173D0612C1F}"/>
              </a:ext>
            </a:extLst>
          </p:cNvPr>
          <p:cNvGraphicFramePr>
            <a:graphicFrameLocks noGrp="1"/>
          </p:cNvGraphicFramePr>
          <p:nvPr>
            <p:extLst>
              <p:ext uri="{D42A27DB-BD31-4B8C-83A1-F6EECF244321}">
                <p14:modId xmlns:p14="http://schemas.microsoft.com/office/powerpoint/2010/main" val="261765959"/>
              </p:ext>
            </p:extLst>
          </p:nvPr>
        </p:nvGraphicFramePr>
        <p:xfrm>
          <a:off x="242047" y="1828800"/>
          <a:ext cx="11797550" cy="4911535"/>
        </p:xfrm>
        <a:graphic>
          <a:graphicData uri="http://schemas.openxmlformats.org/drawingml/2006/table">
            <a:tbl>
              <a:tblPr firstRow="1" bandRow="1">
                <a:tableStyleId>{5C22544A-7EE6-4342-B048-85BDC9FD1C3A}</a:tableStyleId>
              </a:tblPr>
              <a:tblGrid>
                <a:gridCol w="5898775">
                  <a:extLst>
                    <a:ext uri="{9D8B030D-6E8A-4147-A177-3AD203B41FA5}">
                      <a16:colId xmlns:a16="http://schemas.microsoft.com/office/drawing/2014/main" val="2173973526"/>
                    </a:ext>
                  </a:extLst>
                </a:gridCol>
                <a:gridCol w="5898775">
                  <a:extLst>
                    <a:ext uri="{9D8B030D-6E8A-4147-A177-3AD203B41FA5}">
                      <a16:colId xmlns:a16="http://schemas.microsoft.com/office/drawing/2014/main" val="4126876488"/>
                    </a:ext>
                  </a:extLst>
                </a:gridCol>
              </a:tblGrid>
              <a:tr h="4733365">
                <a:tc>
                  <a:txBody>
                    <a:bodyPr/>
                    <a:lstStyle/>
                    <a:p>
                      <a:pPr algn="ctr">
                        <a:lnSpc>
                          <a:spcPct val="200000"/>
                        </a:lnSpc>
                      </a:pPr>
                      <a:r>
                        <a:rPr lang="en-US" sz="1600" b="1" dirty="0">
                          <a:solidFill>
                            <a:schemeClr val="tx1"/>
                          </a:solidFill>
                          <a:latin typeface="Arial" panose="020B0604020202020204" pitchFamily="34" charset="0"/>
                          <a:cs typeface="Arial" panose="020B0604020202020204" pitchFamily="34" charset="0"/>
                        </a:rPr>
                        <a:t>OWASP</a:t>
                      </a:r>
                      <a:r>
                        <a:rPr lang="en-US" sz="1600" b="0" dirty="0">
                          <a:solidFill>
                            <a:schemeClr val="tx1"/>
                          </a:solidFill>
                          <a:latin typeface="Arial" panose="020B0604020202020204" pitchFamily="34" charset="0"/>
                          <a:cs typeface="Arial" panose="020B0604020202020204" pitchFamily="34" charset="0"/>
                        </a:rPr>
                        <a:t> Secure Coding Practices</a:t>
                      </a:r>
                    </a:p>
                    <a:p>
                      <a:pPr algn="ctr">
                        <a:lnSpc>
                          <a:spcPct val="200000"/>
                        </a:lnSpc>
                      </a:pPr>
                      <a:endParaRPr lang="en-US" sz="1200" b="0" dirty="0">
                        <a:solidFill>
                          <a:schemeClr val="tx1"/>
                        </a:solidFill>
                        <a:latin typeface="Arial" panose="020B0604020202020204" pitchFamily="34" charset="0"/>
                        <a:cs typeface="Arial" panose="020B0604020202020204" pitchFamily="34" charset="0"/>
                      </a:endParaRP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Injection </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Broken Authentication </a:t>
                      </a:r>
                    </a:p>
                    <a:p>
                      <a:pPr marL="457200" marR="0" lvl="0" indent="-457200" algn="l" defTabSz="914400" rtl="0" eaLnBrk="1" fontAlgn="auto" latinLnBrk="0" hangingPunct="1">
                        <a:lnSpc>
                          <a:spcPct val="200000"/>
                        </a:lnSpc>
                        <a:spcBef>
                          <a:spcPts val="0"/>
                        </a:spcBef>
                        <a:spcAft>
                          <a:spcPts val="0"/>
                        </a:spcAft>
                        <a:buClrTx/>
                        <a:buSzTx/>
                        <a:buFont typeface="+mj-lt"/>
                        <a:buAutoNum type="arabicPeriod"/>
                        <a:tabLst/>
                        <a:defRPr/>
                      </a:pPr>
                      <a:r>
                        <a:rPr lang="en-US" sz="1200" dirty="0">
                          <a:solidFill>
                            <a:schemeClr val="tx1"/>
                          </a:solidFill>
                          <a:latin typeface="Arial" panose="020B0604020202020204" pitchFamily="34" charset="0"/>
                          <a:cs typeface="Arial" panose="020B0604020202020204" pitchFamily="34" charset="0"/>
                        </a:rPr>
                        <a:t>Sensitive Data Exposure </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XML External Entities (XXE)</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Broken Access Control</a:t>
                      </a:r>
                    </a:p>
                    <a:p>
                      <a:pPr marL="457200" marR="0" lvl="0" indent="-457200" algn="l" defTabSz="914400" rtl="0" eaLnBrk="1" fontAlgn="auto" latinLnBrk="0" hangingPunct="1">
                        <a:lnSpc>
                          <a:spcPct val="200000"/>
                        </a:lnSpc>
                        <a:spcBef>
                          <a:spcPts val="0"/>
                        </a:spcBef>
                        <a:spcAft>
                          <a:spcPts val="0"/>
                        </a:spcAft>
                        <a:buClrTx/>
                        <a:buSzTx/>
                        <a:buFont typeface="+mj-lt"/>
                        <a:buAutoNum type="arabicPeriod"/>
                        <a:tabLst/>
                        <a:defRPr/>
                      </a:pPr>
                      <a:r>
                        <a:rPr lang="en-US" sz="1200" dirty="0">
                          <a:solidFill>
                            <a:schemeClr val="tx1"/>
                          </a:solidFill>
                          <a:latin typeface="Arial" panose="020B0604020202020204" pitchFamily="34" charset="0"/>
                          <a:cs typeface="Arial" panose="020B0604020202020204" pitchFamily="34" charset="0"/>
                        </a:rPr>
                        <a:t>Security Misconfiguration </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Cross-Site Scripting (XSS) </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Insecure Deserialisation</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Using Components with Known Vulnerabilities</a:t>
                      </a:r>
                    </a:p>
                    <a:p>
                      <a:pPr marL="457200" indent="-457200" algn="l">
                        <a:lnSpc>
                          <a:spcPct val="200000"/>
                        </a:lnSpc>
                        <a:buFont typeface="+mj-lt"/>
                        <a:buAutoNum type="arabicPeriod"/>
                      </a:pPr>
                      <a:r>
                        <a:rPr lang="en-US" sz="1200" dirty="0">
                          <a:solidFill>
                            <a:schemeClr val="tx1"/>
                          </a:solidFill>
                          <a:latin typeface="Arial" panose="020B0604020202020204" pitchFamily="34" charset="0"/>
                          <a:cs typeface="Arial" panose="020B0604020202020204" pitchFamily="34" charset="0"/>
                        </a:rPr>
                        <a:t>Insufficient Logging &amp; Monitoring</a:t>
                      </a:r>
                      <a:endParaRPr lang="en-BE"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1600" b="1" dirty="0" err="1">
                          <a:solidFill>
                            <a:schemeClr val="tx1"/>
                          </a:solidFill>
                          <a:latin typeface="Arial" panose="020B0604020202020204" pitchFamily="34" charset="0"/>
                          <a:ea typeface="Calibri" panose="020F0502020204030204" pitchFamily="34" charset="0"/>
                          <a:cs typeface="Arial" panose="020B0604020202020204" pitchFamily="34" charset="0"/>
                        </a:rPr>
                        <a:t>Saltzer</a:t>
                      </a:r>
                      <a:r>
                        <a:rPr lang="en-US" sz="1600" b="1" dirty="0">
                          <a:solidFill>
                            <a:schemeClr val="tx1"/>
                          </a:solidFill>
                          <a:latin typeface="Arial" panose="020B0604020202020204" pitchFamily="34" charset="0"/>
                          <a:ea typeface="Calibri" panose="020F0502020204030204" pitchFamily="34" charset="0"/>
                          <a:cs typeface="Arial" panose="020B0604020202020204" pitchFamily="34" charset="0"/>
                        </a:rPr>
                        <a:t> and Schroeder  </a:t>
                      </a:r>
                      <a:r>
                        <a:rPr lang="en-US" sz="1600" b="0" dirty="0">
                          <a:solidFill>
                            <a:schemeClr val="tx1"/>
                          </a:solidFill>
                          <a:latin typeface="Arial" panose="020B0604020202020204" pitchFamily="34" charset="0"/>
                          <a:ea typeface="Calibri" panose="020F0502020204030204" pitchFamily="34" charset="0"/>
                          <a:cs typeface="Arial" panose="020B0604020202020204" pitchFamily="34" charset="0"/>
                        </a:rPr>
                        <a:t>Security Principles</a:t>
                      </a:r>
                    </a:p>
                    <a:p>
                      <a:pPr algn="l">
                        <a:lnSpc>
                          <a:spcPct val="200000"/>
                        </a:lnSpc>
                      </a:pPr>
                      <a:endParaRPr lang="en-US" sz="1200" b="0" dirty="0">
                        <a:solidFill>
                          <a:schemeClr val="tx1"/>
                        </a:solidFill>
                        <a:latin typeface="Arial" panose="020B0604020202020204" pitchFamily="34" charset="0"/>
                        <a:cs typeface="Arial" panose="020B0604020202020204" pitchFamily="34" charset="0"/>
                      </a:endParaRP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Economy of Mechanism</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Least Privilege</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Open Design</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Fail-Safe Defaults</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Separation of Privilege</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The Least Common Mechanism</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Complete Mediation</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Psychological Acceptability</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Work Factor</a:t>
                      </a:r>
                    </a:p>
                    <a:p>
                      <a:pPr marL="342900" indent="-342900">
                        <a:lnSpc>
                          <a:spcPct val="200000"/>
                        </a:lnSpc>
                        <a:buFont typeface="+mj-lt"/>
                        <a:buAutoNum type="arabicPeriod"/>
                      </a:pPr>
                      <a:r>
                        <a:rPr lang="en-BE" sz="1200" b="1" kern="1200" dirty="0">
                          <a:solidFill>
                            <a:schemeClr val="tx1"/>
                          </a:solidFill>
                          <a:effectLst/>
                          <a:latin typeface="Arial" panose="020B0604020202020204" pitchFamily="34" charset="0"/>
                          <a:ea typeface="+mn-ea"/>
                          <a:cs typeface="Arial" panose="020B0604020202020204" pitchFamily="34" charset="0"/>
                        </a:rPr>
                        <a:t>Compromise Recordings</a:t>
                      </a:r>
                    </a:p>
                    <a:p>
                      <a:pPr algn="l">
                        <a:lnSpc>
                          <a:spcPct val="200000"/>
                        </a:lnSpc>
                      </a:pPr>
                      <a:endParaRPr lang="en-BE"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695054"/>
                  </a:ext>
                </a:extLst>
              </a:tr>
            </a:tbl>
          </a:graphicData>
        </a:graphic>
      </p:graphicFrame>
      <p:sp>
        <p:nvSpPr>
          <p:cNvPr id="10" name="TextBox 9">
            <a:extLst>
              <a:ext uri="{FF2B5EF4-FFF2-40B4-BE49-F238E27FC236}">
                <a16:creationId xmlns:a16="http://schemas.microsoft.com/office/drawing/2014/main" id="{3BB6F0CC-FB7F-498B-8239-E4C5171D5BD5}"/>
              </a:ext>
            </a:extLst>
          </p:cNvPr>
          <p:cNvSpPr txBox="1"/>
          <p:nvPr/>
        </p:nvSpPr>
        <p:spPr>
          <a:xfrm>
            <a:off x="358587" y="1143289"/>
            <a:ext cx="7539318"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solidFill>
                  <a:schemeClr val="tx1"/>
                </a:solidFill>
              </a:rPr>
              <a:t>Design with: </a:t>
            </a:r>
            <a:endParaRPr lang="en-BE" sz="2800" cap="none" spc="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55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385F97-F5DC-4FE5-A44E-C9E5798A4257}"/>
              </a:ext>
            </a:extLst>
          </p:cNvPr>
          <p:cNvPicPr>
            <a:picLocks noGrp="1" noChangeAspect="1"/>
          </p:cNvPicPr>
          <p:nvPr>
            <p:ph idx="1"/>
          </p:nvPr>
        </p:nvPicPr>
        <p:blipFill>
          <a:blip r:embed="rId2"/>
          <a:stretch>
            <a:fillRect/>
          </a:stretch>
        </p:blipFill>
        <p:spPr>
          <a:xfrm>
            <a:off x="1860997" y="980999"/>
            <a:ext cx="8470005" cy="5560996"/>
          </a:xfrm>
        </p:spPr>
      </p:pic>
      <p:sp>
        <p:nvSpPr>
          <p:cNvPr id="5" name="TextBox 4">
            <a:extLst>
              <a:ext uri="{FF2B5EF4-FFF2-40B4-BE49-F238E27FC236}">
                <a16:creationId xmlns:a16="http://schemas.microsoft.com/office/drawing/2014/main" id="{088E5000-54C6-4B65-AF36-CBD89FE72397}"/>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cap="none" spc="0" dirty="0">
                <a:ln>
                  <a:noFill/>
                </a:ln>
                <a:solidFill>
                  <a:schemeClr val="tx1"/>
                </a:solidFill>
                <a:effectLst/>
                <a:latin typeface="Arial" panose="020B0604020202020204" pitchFamily="34" charset="0"/>
                <a:cs typeface="Arial" panose="020B0604020202020204" pitchFamily="34" charset="0"/>
              </a:rPr>
              <a:t>Attack Surfaces</a:t>
            </a:r>
          </a:p>
        </p:txBody>
      </p:sp>
    </p:spTree>
    <p:extLst>
      <p:ext uri="{BB962C8B-B14F-4D97-AF65-F5344CB8AC3E}">
        <p14:creationId xmlns:p14="http://schemas.microsoft.com/office/powerpoint/2010/main" val="3913986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C583E-C874-411F-9831-FED22661B921}"/>
              </a:ext>
            </a:extLst>
          </p:cNvPr>
          <p:cNvSpPr>
            <a:spLocks noGrp="1"/>
          </p:cNvSpPr>
          <p:nvPr>
            <p:ph idx="1"/>
          </p:nvPr>
        </p:nvSpPr>
        <p:spPr>
          <a:xfrm>
            <a:off x="274376" y="1603072"/>
            <a:ext cx="10515600" cy="5425401"/>
          </a:xfrm>
        </p:spPr>
        <p:txBody>
          <a:bodyPr vert="horz" lIns="91440" tIns="45720" rIns="91440" bIns="45720" rtlCol="0" anchor="t">
            <a:normAutofit/>
          </a:bodyPr>
          <a:lstStyle/>
          <a:p>
            <a:pPr marL="742950" lvl="1" indent="-285750"/>
            <a:r>
              <a:rPr lang="en-US" sz="1600" dirty="0">
                <a:latin typeface="Arial"/>
                <a:cs typeface="Arial"/>
              </a:rPr>
              <a:t>Client Server </a:t>
            </a:r>
            <a:endParaRPr lang="en-US" sz="1600" dirty="0"/>
          </a:p>
          <a:p>
            <a:pPr marL="742950" lvl="1" indent="-285750"/>
            <a:r>
              <a:rPr lang="en-US" sz="1600" dirty="0">
                <a:latin typeface="Arial"/>
                <a:cs typeface="Arial"/>
              </a:rPr>
              <a:t>3 Tier Architecture</a:t>
            </a:r>
          </a:p>
          <a:p>
            <a:pPr lvl="1"/>
            <a:endParaRPr lang="en-US" dirty="0"/>
          </a:p>
          <a:p>
            <a:pPr marL="0" indent="0">
              <a:buNone/>
            </a:pPr>
            <a:endParaRPr lang="he-IL" dirty="0"/>
          </a:p>
        </p:txBody>
      </p:sp>
      <p:pic>
        <p:nvPicPr>
          <p:cNvPr id="4" name="Picture 3">
            <a:extLst>
              <a:ext uri="{FF2B5EF4-FFF2-40B4-BE49-F238E27FC236}">
                <a16:creationId xmlns:a16="http://schemas.microsoft.com/office/drawing/2014/main" id="{9457A360-C0F6-4B5C-B58A-07A54E440E1E}"/>
              </a:ext>
            </a:extLst>
          </p:cNvPr>
          <p:cNvPicPr>
            <a:picLocks noChangeAspect="1"/>
          </p:cNvPicPr>
          <p:nvPr/>
        </p:nvPicPr>
        <p:blipFill>
          <a:blip r:embed="rId2"/>
          <a:stretch>
            <a:fillRect/>
          </a:stretch>
        </p:blipFill>
        <p:spPr>
          <a:xfrm>
            <a:off x="7002866" y="2946702"/>
            <a:ext cx="4284889" cy="1984239"/>
          </a:xfrm>
          <a:prstGeom prst="rect">
            <a:avLst/>
          </a:prstGeom>
          <a:ln>
            <a:solidFill>
              <a:schemeClr val="tx1"/>
            </a:solidFill>
          </a:ln>
        </p:spPr>
      </p:pic>
      <p:pic>
        <p:nvPicPr>
          <p:cNvPr id="6" name="Picture 5">
            <a:extLst>
              <a:ext uri="{FF2B5EF4-FFF2-40B4-BE49-F238E27FC236}">
                <a16:creationId xmlns:a16="http://schemas.microsoft.com/office/drawing/2014/main" id="{EC2B5147-4376-4462-9810-C1885E164C81}"/>
              </a:ext>
            </a:extLst>
          </p:cNvPr>
          <p:cNvPicPr>
            <a:picLocks noChangeAspect="1"/>
          </p:cNvPicPr>
          <p:nvPr/>
        </p:nvPicPr>
        <p:blipFill>
          <a:blip r:embed="rId3"/>
          <a:stretch>
            <a:fillRect/>
          </a:stretch>
        </p:blipFill>
        <p:spPr>
          <a:xfrm>
            <a:off x="9082916" y="3391202"/>
            <a:ext cx="1798864" cy="609285"/>
          </a:xfrm>
          <a:prstGeom prst="rect">
            <a:avLst/>
          </a:prstGeom>
          <a:ln>
            <a:solidFill>
              <a:schemeClr val="tx1"/>
            </a:solidFill>
          </a:ln>
        </p:spPr>
      </p:pic>
      <p:sp>
        <p:nvSpPr>
          <p:cNvPr id="3" name="TextBox 2">
            <a:extLst>
              <a:ext uri="{FF2B5EF4-FFF2-40B4-BE49-F238E27FC236}">
                <a16:creationId xmlns:a16="http://schemas.microsoft.com/office/drawing/2014/main" id="{DFA4FC9E-5A06-4ADB-BB9A-652AAFD72269}"/>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lIns="91440" tIns="45720" rIns="91440" bIns="45720" rtlCol="1" anchor="t">
            <a:spAutoFit/>
          </a:bodyPr>
          <a:lstStyle/>
          <a:p>
            <a:pPr algn="ctr"/>
            <a:r>
              <a:rPr lang="en-US" sz="2800" dirty="0">
                <a:latin typeface="Arial"/>
                <a:cs typeface="Arial"/>
              </a:rPr>
              <a:t>Architecture and presentation</a:t>
            </a:r>
            <a:endParaRPr lang="en-US" sz="2800" cap="none" spc="0" dirty="0">
              <a:ln>
                <a:noFill/>
              </a:ln>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55D3C33-10FF-4FD3-837A-9454626FE2D7}"/>
              </a:ext>
            </a:extLst>
          </p:cNvPr>
          <p:cNvSpPr txBox="1"/>
          <p:nvPr/>
        </p:nvSpPr>
        <p:spPr>
          <a:xfrm>
            <a:off x="8539982" y="5050970"/>
            <a:ext cx="2743199" cy="276999"/>
          </a:xfrm>
          <a:prstGeom prst="rect">
            <a:avLst/>
          </a:prstGeom>
          <a:noFill/>
          <a:ln w="63500">
            <a:noFill/>
            <a:miter lim="800000"/>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-Code structure-</a:t>
            </a:r>
            <a:endParaRPr lang="en-US" sz="1200" dirty="0">
              <a:cs typeface="Calibri"/>
            </a:endParaRPr>
          </a:p>
        </p:txBody>
      </p:sp>
      <p:pic>
        <p:nvPicPr>
          <p:cNvPr id="8" name="Picture 8" descr="Diagram&#10;&#10;Description automatically generated">
            <a:extLst>
              <a:ext uri="{FF2B5EF4-FFF2-40B4-BE49-F238E27FC236}">
                <a16:creationId xmlns:a16="http://schemas.microsoft.com/office/drawing/2014/main" id="{BF4922E0-97ED-41DF-A48F-A6C4E8678958}"/>
              </a:ext>
            </a:extLst>
          </p:cNvPr>
          <p:cNvPicPr>
            <a:picLocks noChangeAspect="1"/>
          </p:cNvPicPr>
          <p:nvPr/>
        </p:nvPicPr>
        <p:blipFill>
          <a:blip r:embed="rId4"/>
          <a:stretch>
            <a:fillRect/>
          </a:stretch>
        </p:blipFill>
        <p:spPr>
          <a:xfrm>
            <a:off x="455246" y="2596788"/>
            <a:ext cx="6103815" cy="2563191"/>
          </a:xfrm>
          <a:prstGeom prst="rect">
            <a:avLst/>
          </a:prstGeom>
        </p:spPr>
      </p:pic>
    </p:spTree>
    <p:extLst>
      <p:ext uri="{BB962C8B-B14F-4D97-AF65-F5344CB8AC3E}">
        <p14:creationId xmlns:p14="http://schemas.microsoft.com/office/powerpoint/2010/main" val="132793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7A572-F193-43C2-9269-AAE81CADB23A}"/>
              </a:ext>
            </a:extLst>
          </p:cNvPr>
          <p:cNvPicPr>
            <a:picLocks noChangeAspect="1"/>
          </p:cNvPicPr>
          <p:nvPr/>
        </p:nvPicPr>
        <p:blipFill rotWithShape="1">
          <a:blip r:embed="rId2"/>
          <a:srcRect t="8396" r="3835"/>
          <a:stretch/>
        </p:blipFill>
        <p:spPr>
          <a:xfrm>
            <a:off x="1629548" y="3821248"/>
            <a:ext cx="6201169" cy="2844444"/>
          </a:xfrm>
          <a:prstGeom prst="rect">
            <a:avLst/>
          </a:prstGeom>
          <a:ln>
            <a:solidFill>
              <a:schemeClr val="tx1"/>
            </a:solidFill>
          </a:ln>
        </p:spPr>
      </p:pic>
      <p:pic>
        <p:nvPicPr>
          <p:cNvPr id="8" name="Picture 7">
            <a:extLst>
              <a:ext uri="{FF2B5EF4-FFF2-40B4-BE49-F238E27FC236}">
                <a16:creationId xmlns:a16="http://schemas.microsoft.com/office/drawing/2014/main" id="{6EDB5CFA-5AEB-4A89-9E4B-18126E35F9D7}"/>
              </a:ext>
            </a:extLst>
          </p:cNvPr>
          <p:cNvPicPr>
            <a:picLocks noChangeAspect="1"/>
          </p:cNvPicPr>
          <p:nvPr/>
        </p:nvPicPr>
        <p:blipFill>
          <a:blip r:embed="rId3"/>
          <a:stretch>
            <a:fillRect/>
          </a:stretch>
        </p:blipFill>
        <p:spPr>
          <a:xfrm>
            <a:off x="8045042" y="1181832"/>
            <a:ext cx="3247427" cy="5077227"/>
          </a:xfrm>
          <a:prstGeom prst="rect">
            <a:avLst/>
          </a:prstGeom>
          <a:ln>
            <a:solidFill>
              <a:schemeClr val="tx1"/>
            </a:solidFill>
          </a:ln>
        </p:spPr>
      </p:pic>
      <p:pic>
        <p:nvPicPr>
          <p:cNvPr id="12" name="Content Placeholder 11">
            <a:extLst>
              <a:ext uri="{FF2B5EF4-FFF2-40B4-BE49-F238E27FC236}">
                <a16:creationId xmlns:a16="http://schemas.microsoft.com/office/drawing/2014/main" id="{21539827-6422-480C-8F2B-4941996F243E}"/>
              </a:ext>
            </a:extLst>
          </p:cNvPr>
          <p:cNvPicPr>
            <a:picLocks noGrp="1" noChangeAspect="1"/>
          </p:cNvPicPr>
          <p:nvPr>
            <p:ph idx="1"/>
          </p:nvPr>
        </p:nvPicPr>
        <p:blipFill>
          <a:blip r:embed="rId4"/>
          <a:stretch>
            <a:fillRect/>
          </a:stretch>
        </p:blipFill>
        <p:spPr>
          <a:xfrm>
            <a:off x="1455513" y="1140535"/>
            <a:ext cx="3963071" cy="2665830"/>
          </a:xfrm>
          <a:ln>
            <a:solidFill>
              <a:schemeClr val="tx1"/>
            </a:solidFill>
          </a:ln>
        </p:spPr>
      </p:pic>
      <p:sp>
        <p:nvSpPr>
          <p:cNvPr id="15" name="Arrow: Right 14">
            <a:extLst>
              <a:ext uri="{FF2B5EF4-FFF2-40B4-BE49-F238E27FC236}">
                <a16:creationId xmlns:a16="http://schemas.microsoft.com/office/drawing/2014/main" id="{157023AC-2F81-449D-8CE7-D446996CA8A1}"/>
              </a:ext>
            </a:extLst>
          </p:cNvPr>
          <p:cNvSpPr/>
          <p:nvPr/>
        </p:nvSpPr>
        <p:spPr>
          <a:xfrm>
            <a:off x="5676914" y="1931846"/>
            <a:ext cx="1939478" cy="674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Arrow: Down 15">
            <a:extLst>
              <a:ext uri="{FF2B5EF4-FFF2-40B4-BE49-F238E27FC236}">
                <a16:creationId xmlns:a16="http://schemas.microsoft.com/office/drawing/2014/main" id="{26226B67-6684-4042-AB2D-E7B842C8ED58}"/>
              </a:ext>
            </a:extLst>
          </p:cNvPr>
          <p:cNvSpPr/>
          <p:nvPr/>
        </p:nvSpPr>
        <p:spPr>
          <a:xfrm>
            <a:off x="6274966" y="2701255"/>
            <a:ext cx="570452" cy="1105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a:extLst>
              <a:ext uri="{FF2B5EF4-FFF2-40B4-BE49-F238E27FC236}">
                <a16:creationId xmlns:a16="http://schemas.microsoft.com/office/drawing/2014/main" id="{52A14687-33C1-4846-A396-89FF5CAEAAB2}"/>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cap="none" spc="0" dirty="0">
                <a:ln>
                  <a:noFill/>
                </a:ln>
                <a:solidFill>
                  <a:schemeClr val="tx1"/>
                </a:solidFill>
                <a:effectLst/>
                <a:latin typeface="Arial" panose="020B0604020202020204" pitchFamily="34" charset="0"/>
                <a:cs typeface="Arial" panose="020B0604020202020204" pitchFamily="34" charset="0"/>
              </a:rPr>
              <a:t>Relation Class Diagram </a:t>
            </a:r>
          </a:p>
        </p:txBody>
      </p:sp>
    </p:spTree>
    <p:extLst>
      <p:ext uri="{BB962C8B-B14F-4D97-AF65-F5344CB8AC3E}">
        <p14:creationId xmlns:p14="http://schemas.microsoft.com/office/powerpoint/2010/main" val="295205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7ADD6C-823A-42F6-8C0E-3E86AD26BF9E}"/>
              </a:ext>
            </a:extLst>
          </p:cNvPr>
          <p:cNvPicPr>
            <a:picLocks noGrp="1" noChangeAspect="1"/>
          </p:cNvPicPr>
          <p:nvPr>
            <p:ph idx="1"/>
          </p:nvPr>
        </p:nvPicPr>
        <p:blipFill>
          <a:blip r:embed="rId2"/>
          <a:stretch>
            <a:fillRect/>
          </a:stretch>
        </p:blipFill>
        <p:spPr>
          <a:xfrm>
            <a:off x="3639690" y="1572931"/>
            <a:ext cx="2771775" cy="1856069"/>
          </a:xfrm>
          <a:ln>
            <a:solidFill>
              <a:schemeClr val="tx1"/>
            </a:solidFill>
          </a:ln>
        </p:spPr>
      </p:pic>
      <p:pic>
        <p:nvPicPr>
          <p:cNvPr id="6" name="Picture 5">
            <a:extLst>
              <a:ext uri="{FF2B5EF4-FFF2-40B4-BE49-F238E27FC236}">
                <a16:creationId xmlns:a16="http://schemas.microsoft.com/office/drawing/2014/main" id="{5FEF82EC-6CA4-4751-ACAF-1CC2FDBE6528}"/>
              </a:ext>
            </a:extLst>
          </p:cNvPr>
          <p:cNvPicPr>
            <a:picLocks noChangeAspect="1"/>
          </p:cNvPicPr>
          <p:nvPr/>
        </p:nvPicPr>
        <p:blipFill>
          <a:blip r:embed="rId3"/>
          <a:stretch>
            <a:fillRect/>
          </a:stretch>
        </p:blipFill>
        <p:spPr>
          <a:xfrm>
            <a:off x="8210079" y="1066432"/>
            <a:ext cx="3491815" cy="3692271"/>
          </a:xfrm>
          <a:prstGeom prst="rect">
            <a:avLst/>
          </a:prstGeom>
          <a:ln>
            <a:solidFill>
              <a:schemeClr val="tx1"/>
            </a:solidFill>
          </a:ln>
        </p:spPr>
      </p:pic>
      <p:pic>
        <p:nvPicPr>
          <p:cNvPr id="8" name="Picture 7">
            <a:extLst>
              <a:ext uri="{FF2B5EF4-FFF2-40B4-BE49-F238E27FC236}">
                <a16:creationId xmlns:a16="http://schemas.microsoft.com/office/drawing/2014/main" id="{E396FC6F-4C34-472E-9B2C-05E46996FA4A}"/>
              </a:ext>
            </a:extLst>
          </p:cNvPr>
          <p:cNvPicPr>
            <a:picLocks noChangeAspect="1"/>
          </p:cNvPicPr>
          <p:nvPr/>
        </p:nvPicPr>
        <p:blipFill>
          <a:blip r:embed="rId4"/>
          <a:stretch>
            <a:fillRect/>
          </a:stretch>
        </p:blipFill>
        <p:spPr>
          <a:xfrm>
            <a:off x="555439" y="4920590"/>
            <a:ext cx="2514600" cy="1685925"/>
          </a:xfrm>
          <a:prstGeom prst="rect">
            <a:avLst/>
          </a:prstGeom>
          <a:ln>
            <a:solidFill>
              <a:schemeClr val="tx1"/>
            </a:solidFill>
          </a:ln>
        </p:spPr>
      </p:pic>
      <p:pic>
        <p:nvPicPr>
          <p:cNvPr id="10" name="Picture 9">
            <a:extLst>
              <a:ext uri="{FF2B5EF4-FFF2-40B4-BE49-F238E27FC236}">
                <a16:creationId xmlns:a16="http://schemas.microsoft.com/office/drawing/2014/main" id="{68387CE7-840C-4E19-BF17-8F69222D12E6}"/>
              </a:ext>
            </a:extLst>
          </p:cNvPr>
          <p:cNvPicPr>
            <a:picLocks noChangeAspect="1"/>
          </p:cNvPicPr>
          <p:nvPr/>
        </p:nvPicPr>
        <p:blipFill>
          <a:blip r:embed="rId5"/>
          <a:stretch>
            <a:fillRect/>
          </a:stretch>
        </p:blipFill>
        <p:spPr>
          <a:xfrm>
            <a:off x="4300042" y="5060902"/>
            <a:ext cx="6505674" cy="1461331"/>
          </a:xfrm>
          <a:prstGeom prst="rect">
            <a:avLst/>
          </a:prstGeom>
          <a:ln>
            <a:solidFill>
              <a:schemeClr val="tx1"/>
            </a:solidFill>
          </a:ln>
        </p:spPr>
      </p:pic>
      <p:sp>
        <p:nvSpPr>
          <p:cNvPr id="19" name="Arrow: Right 18">
            <a:extLst>
              <a:ext uri="{FF2B5EF4-FFF2-40B4-BE49-F238E27FC236}">
                <a16:creationId xmlns:a16="http://schemas.microsoft.com/office/drawing/2014/main" id="{2FC23EF0-2832-4136-A559-84BFFC5CDC6A}"/>
              </a:ext>
            </a:extLst>
          </p:cNvPr>
          <p:cNvSpPr/>
          <p:nvPr/>
        </p:nvSpPr>
        <p:spPr>
          <a:xfrm>
            <a:off x="6464622" y="2207382"/>
            <a:ext cx="1692300" cy="377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Arrow: Right 19">
            <a:extLst>
              <a:ext uri="{FF2B5EF4-FFF2-40B4-BE49-F238E27FC236}">
                <a16:creationId xmlns:a16="http://schemas.microsoft.com/office/drawing/2014/main" id="{2921E448-5F1D-4C70-8CFC-B47AA30E5516}"/>
              </a:ext>
            </a:extLst>
          </p:cNvPr>
          <p:cNvSpPr/>
          <p:nvPr/>
        </p:nvSpPr>
        <p:spPr>
          <a:xfrm>
            <a:off x="3258340" y="5386048"/>
            <a:ext cx="853401" cy="377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1DC26020-C01B-4367-92F2-4411FC65A44F}"/>
              </a:ext>
            </a:extLst>
          </p:cNvPr>
          <p:cNvPicPr>
            <a:picLocks noChangeAspect="1"/>
          </p:cNvPicPr>
          <p:nvPr/>
        </p:nvPicPr>
        <p:blipFill>
          <a:blip r:embed="rId6"/>
          <a:stretch>
            <a:fillRect/>
          </a:stretch>
        </p:blipFill>
        <p:spPr>
          <a:xfrm>
            <a:off x="455189" y="1545425"/>
            <a:ext cx="2771774" cy="1678805"/>
          </a:xfrm>
          <a:prstGeom prst="rect">
            <a:avLst/>
          </a:prstGeom>
          <a:ln>
            <a:solidFill>
              <a:schemeClr val="tx1"/>
            </a:solidFill>
          </a:ln>
        </p:spPr>
      </p:pic>
      <p:sp>
        <p:nvSpPr>
          <p:cNvPr id="23" name="Arrow: Up 22">
            <a:extLst>
              <a:ext uri="{FF2B5EF4-FFF2-40B4-BE49-F238E27FC236}">
                <a16:creationId xmlns:a16="http://schemas.microsoft.com/office/drawing/2014/main" id="{A4B22571-2F30-45A6-98AB-3A8F0F3192BC}"/>
              </a:ext>
            </a:extLst>
          </p:cNvPr>
          <p:cNvSpPr/>
          <p:nvPr/>
        </p:nvSpPr>
        <p:spPr>
          <a:xfrm>
            <a:off x="1661285" y="3516575"/>
            <a:ext cx="359582" cy="11116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2810AEE-F0D1-4B19-AA64-FC7E38966EE9}"/>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cap="none" spc="0" dirty="0">
                <a:ln>
                  <a:noFill/>
                </a:ln>
                <a:solidFill>
                  <a:schemeClr val="tx1"/>
                </a:solidFill>
                <a:effectLst/>
                <a:latin typeface="Arial" panose="020B0604020202020204" pitchFamily="34" charset="0"/>
                <a:cs typeface="Arial" panose="020B0604020202020204" pitchFamily="34" charset="0"/>
              </a:rPr>
              <a:t>Relation to Activity Diagram &amp; ERD </a:t>
            </a:r>
          </a:p>
        </p:txBody>
      </p:sp>
    </p:spTree>
    <p:extLst>
      <p:ext uri="{BB962C8B-B14F-4D97-AF65-F5344CB8AC3E}">
        <p14:creationId xmlns:p14="http://schemas.microsoft.com/office/powerpoint/2010/main" val="252123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967FC-DE7B-4F0E-88A5-1B69AF513050}"/>
              </a:ext>
            </a:extLst>
          </p:cNvPr>
          <p:cNvSpPr>
            <a:spLocks noGrp="1"/>
          </p:cNvSpPr>
          <p:nvPr>
            <p:ph idx="1"/>
          </p:nvPr>
        </p:nvSpPr>
        <p:spPr>
          <a:xfrm>
            <a:off x="268835" y="1383102"/>
            <a:ext cx="11582400" cy="5423565"/>
          </a:xfrm>
        </p:spPr>
        <p:txBody>
          <a:bodyPr vert="horz" lIns="91440" tIns="45720" rIns="91440" bIns="45720" rtlCol="0" anchor="t">
            <a:noAutofit/>
          </a:bodyPr>
          <a:lstStyle/>
          <a:p>
            <a:pPr>
              <a:lnSpc>
                <a:spcPct val="107000"/>
              </a:lnSpc>
              <a:spcAft>
                <a:spcPts val="200"/>
              </a:spcAft>
              <a:buFont typeface="Arial" panose="020B0604020202020204" pitchFamily="34" charset="0"/>
              <a:buChar char="•"/>
            </a:pPr>
            <a:r>
              <a:rPr lang="en-US" sz="1800" b="1" dirty="0">
                <a:solidFill>
                  <a:srgbClr val="262626"/>
                </a:solidFill>
                <a:effectLst/>
                <a:latin typeface="Arial"/>
                <a:ea typeface="Calibri" panose="020F0502020204030204" pitchFamily="34" charset="0"/>
                <a:cs typeface="Arial"/>
              </a:rPr>
              <a:t>Both users will have a different interface to access the features specific to them.</a:t>
            </a:r>
            <a:endParaRPr lang="en-US" b="1">
              <a:latin typeface="Arial"/>
              <a:cs typeface="Arial"/>
            </a:endParaRPr>
          </a:p>
          <a:p>
            <a:pPr marL="800100" lvl="1" indent="-342900">
              <a:lnSpc>
                <a:spcPct val="107000"/>
              </a:lnSpc>
              <a:spcAft>
                <a:spcPts val="200"/>
              </a:spcAft>
              <a:buFont typeface="Symbol" panose="05050102010706020507" pitchFamily="18" charset="2"/>
              <a:buChar char=""/>
            </a:pPr>
            <a:r>
              <a:rPr lang="en-US" sz="1800" dirty="0">
                <a:solidFill>
                  <a:srgbClr val="262626"/>
                </a:solidFill>
                <a:ea typeface="Calibri" panose="020F0502020204030204" pitchFamily="34" charset="0"/>
              </a:rPr>
              <a:t>Privileges :</a:t>
            </a:r>
          </a:p>
          <a:p>
            <a:pPr marL="1257300" lvl="2" indent="-342900">
              <a:lnSpc>
                <a:spcPct val="107000"/>
              </a:lnSpc>
              <a:spcAft>
                <a:spcPts val="200"/>
              </a:spcAft>
              <a:buFont typeface="Symbol" panose="05050102010706020507" pitchFamily="18" charset="2"/>
              <a:buChar char=""/>
            </a:pPr>
            <a:r>
              <a:rPr lang="en-US" sz="1800" dirty="0">
                <a:solidFill>
                  <a:srgbClr val="262626"/>
                </a:solidFill>
                <a:latin typeface="Arial"/>
                <a:ea typeface="Calibri" panose="020F0502020204030204" pitchFamily="34" charset="0"/>
                <a:cs typeface="Arial"/>
              </a:rPr>
              <a:t>Fail Safe Defaults (Saltzer and Schroeder Principles) - As a default, we have limited access controls, with all permissions only enabled for  the admin account. For all other accounts, permission will be given if and when needed.</a:t>
            </a:r>
            <a:br>
              <a:rPr lang="en-US" sz="1800" dirty="0">
                <a:ea typeface="Calibri" panose="020F0502020204030204" pitchFamily="34" charset="0"/>
              </a:rPr>
            </a:br>
            <a:r>
              <a:rPr lang="en-US" sz="1800" dirty="0">
                <a:solidFill>
                  <a:srgbClr val="262626"/>
                </a:solidFill>
                <a:latin typeface="Arial"/>
                <a:ea typeface="Calibri" panose="020F0502020204030204" pitchFamily="34" charset="0"/>
                <a:cs typeface="Arial"/>
              </a:rPr>
              <a:t>Insert code or presentation.</a:t>
            </a:r>
          </a:p>
          <a:p>
            <a:pPr marL="1257300" lvl="2" indent="-342900">
              <a:lnSpc>
                <a:spcPct val="107000"/>
              </a:lnSpc>
              <a:spcAft>
                <a:spcPts val="200"/>
              </a:spcAft>
              <a:buFont typeface="Symbol" panose="05050102010706020507" pitchFamily="18" charset="2"/>
              <a:buChar char=""/>
            </a:pPr>
            <a:r>
              <a:rPr lang="en-US" sz="1800" dirty="0">
                <a:solidFill>
                  <a:srgbClr val="262626"/>
                </a:solidFill>
                <a:ea typeface="Calibri" panose="020F0502020204030204" pitchFamily="34" charset="0"/>
              </a:rPr>
              <a:t>Hide’s user passwords.</a:t>
            </a:r>
          </a:p>
          <a:p>
            <a:pPr marL="1257300" lvl="2" indent="-342900">
              <a:lnSpc>
                <a:spcPct val="107000"/>
              </a:lnSpc>
              <a:spcAft>
                <a:spcPts val="200"/>
              </a:spcAft>
              <a:buFont typeface="Symbol" panose="05050102010706020507" pitchFamily="18" charset="2"/>
              <a:buChar char=""/>
            </a:pPr>
            <a:r>
              <a:rPr lang="en-US" sz="1800" dirty="0">
                <a:solidFill>
                  <a:srgbClr val="262626"/>
                </a:solidFill>
                <a:latin typeface="Arial"/>
                <a:ea typeface="Calibri" panose="020F0502020204030204" pitchFamily="34" charset="0"/>
                <a:cs typeface="Arial"/>
              </a:rPr>
              <a:t>Doesn't save user’s passwords.</a:t>
            </a:r>
            <a:endParaRPr lang="en-US" sz="1800" dirty="0">
              <a:solidFill>
                <a:srgbClr val="262626"/>
              </a:solidFill>
              <a:effectLst/>
              <a:ea typeface="Calibri" panose="020F0502020204030204" pitchFamily="34" charset="0"/>
            </a:endParaRPr>
          </a:p>
        </p:txBody>
      </p:sp>
      <p:sp>
        <p:nvSpPr>
          <p:cNvPr id="5" name="TextBox 4">
            <a:extLst>
              <a:ext uri="{FF2B5EF4-FFF2-40B4-BE49-F238E27FC236}">
                <a16:creationId xmlns:a16="http://schemas.microsoft.com/office/drawing/2014/main" id="{FCD12027-82E2-4006-BBD9-E82C0D2BCCD3}"/>
              </a:ext>
            </a:extLst>
          </p:cNvPr>
          <p:cNvSpPr txBox="1"/>
          <p:nvPr/>
        </p:nvSpPr>
        <p:spPr>
          <a:xfrm>
            <a:off x="2268069" y="457779"/>
            <a:ext cx="9771529" cy="523220"/>
          </a:xfrm>
          <a:prstGeom prst="rect">
            <a:avLst/>
          </a:prstGeom>
          <a:ln w="63500">
            <a:gradFill>
              <a:gsLst>
                <a:gs pos="0">
                  <a:srgbClr val="4D1451">
                    <a:lumMod val="90000"/>
                    <a:lumOff val="10000"/>
                  </a:srgbClr>
                </a:gs>
                <a:gs pos="98000">
                  <a:srgbClr val="DB342A"/>
                </a:gs>
              </a:gsLst>
              <a:lin ang="6000000" scaled="0"/>
            </a:gradFill>
            <a:miter lim="800000"/>
          </a:ln>
        </p:spPr>
        <p:txBody>
          <a:bodyPr wrap="square" rtlCol="1">
            <a:spAutoFit/>
          </a:bodyPr>
          <a:lstStyle/>
          <a:p>
            <a:pPr marL="0" indent="0" algn="ctr">
              <a:buNone/>
            </a:pPr>
            <a:r>
              <a:rPr lang="en-US" sz="2800" dirty="0">
                <a:latin typeface="Arial" panose="020B0604020202020204" pitchFamily="34" charset="0"/>
                <a:cs typeface="Arial" panose="020B0604020202020204" pitchFamily="34" charset="0"/>
              </a:rPr>
              <a:t>Functional requirements breakdown</a:t>
            </a:r>
            <a:r>
              <a:rPr lang="en-US" sz="2800" cap="none" spc="0" dirty="0">
                <a:ln>
                  <a:noFill/>
                </a:ln>
                <a:solidFill>
                  <a:schemeClr val="tx1"/>
                </a:solidFill>
                <a:effectLst/>
                <a:latin typeface="Arial" panose="020B0604020202020204" pitchFamily="34" charset="0"/>
                <a:cs typeface="Arial" panose="020B0604020202020204" pitchFamily="34" charset="0"/>
              </a:rPr>
              <a:t> </a:t>
            </a:r>
          </a:p>
        </p:txBody>
      </p:sp>
      <p:pic>
        <p:nvPicPr>
          <p:cNvPr id="3" name="Picture 3" descr="A picture containing text, screenshot, monitor, computer&#10;&#10;Description automatically generated">
            <a:extLst>
              <a:ext uri="{FF2B5EF4-FFF2-40B4-BE49-F238E27FC236}">
                <a16:creationId xmlns:a16="http://schemas.microsoft.com/office/drawing/2014/main" id="{8EEA0D56-D44D-4CD1-AD96-34770F58802D}"/>
              </a:ext>
            </a:extLst>
          </p:cNvPr>
          <p:cNvPicPr>
            <a:picLocks noChangeAspect="1"/>
          </p:cNvPicPr>
          <p:nvPr/>
        </p:nvPicPr>
        <p:blipFill rotWithShape="1">
          <a:blip r:embed="rId2"/>
          <a:srcRect l="20132" t="10526" r="38284" b="52631"/>
          <a:stretch/>
        </p:blipFill>
        <p:spPr>
          <a:xfrm>
            <a:off x="5250543" y="3256190"/>
            <a:ext cx="6402166" cy="31992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7026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w="63500">
          <a:gradFill>
            <a:gsLst>
              <a:gs pos="0">
                <a:srgbClr val="4D1451">
                  <a:lumMod val="90000"/>
                  <a:lumOff val="10000"/>
                </a:srgbClr>
              </a:gs>
              <a:gs pos="98000">
                <a:srgbClr val="DB342A"/>
              </a:gs>
            </a:gsLst>
            <a:lin ang="6000000" scaled="0"/>
          </a:gradFill>
          <a:miter lim="800000"/>
        </a:ln>
      </a:spPr>
      <a:bodyPr wrap="square" rtlCol="0">
        <a:spAutoFit/>
      </a:bodyPr>
      <a:lstStyle>
        <a:defPPr marL="0" indent="0" algn="l">
          <a:buNone/>
          <a:defRPr sz="2800" cap="none" spc="0" dirty="0" smtClean="0">
            <a:ln>
              <a:noFill/>
            </a:ln>
            <a:solidFill>
              <a:schemeClr val="tx1"/>
            </a:solidFill>
            <a:effectLst/>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3700</TotalTime>
  <Words>822</Words>
  <Application>Microsoft Office PowerPoint</Application>
  <PresentationFormat>Widescreen</PresentationFormat>
  <Paragraphs>139</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1_Custom Design</vt:lpstr>
      <vt:lpstr> Secure System Development - Dr Cathryn Peoples  Prototype System based on Monolithic and distributed Paradigm   International Space Station Project   - The Ambassadors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Prototype System based on Monolithic Paradigm</dc:title>
  <dc:creator>Yohay Samson</dc:creator>
  <cp:lastModifiedBy>Bouret, David</cp:lastModifiedBy>
  <cp:revision>195</cp:revision>
  <dcterms:created xsi:type="dcterms:W3CDTF">2021-06-27T16:38:07Z</dcterms:created>
  <dcterms:modified xsi:type="dcterms:W3CDTF">2021-07-15T16:21:19Z</dcterms:modified>
</cp:coreProperties>
</file>